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3"/>
  </p:notesMasterIdLst>
  <p:sldIdLst>
    <p:sldId id="256" r:id="rId2"/>
    <p:sldId id="363" r:id="rId3"/>
    <p:sldId id="257" r:id="rId4"/>
    <p:sldId id="259" r:id="rId5"/>
    <p:sldId id="260" r:id="rId6"/>
    <p:sldId id="261" r:id="rId7"/>
    <p:sldId id="365" r:id="rId8"/>
    <p:sldId id="262" r:id="rId9"/>
    <p:sldId id="279" r:id="rId10"/>
    <p:sldId id="281" r:id="rId11"/>
    <p:sldId id="376" r:id="rId12"/>
    <p:sldId id="404" r:id="rId13"/>
    <p:sldId id="405" r:id="rId14"/>
    <p:sldId id="408" r:id="rId15"/>
    <p:sldId id="406" r:id="rId16"/>
    <p:sldId id="407" r:id="rId17"/>
    <p:sldId id="264" r:id="rId18"/>
    <p:sldId id="409" r:id="rId19"/>
    <p:sldId id="410" r:id="rId20"/>
    <p:sldId id="411" r:id="rId21"/>
    <p:sldId id="377" r:id="rId22"/>
    <p:sldId id="378" r:id="rId23"/>
    <p:sldId id="379" r:id="rId24"/>
    <p:sldId id="380" r:id="rId25"/>
    <p:sldId id="381" r:id="rId26"/>
    <p:sldId id="382" r:id="rId27"/>
    <p:sldId id="383" r:id="rId28"/>
    <p:sldId id="265" r:id="rId29"/>
    <p:sldId id="266" r:id="rId30"/>
    <p:sldId id="267" r:id="rId31"/>
    <p:sldId id="268" r:id="rId32"/>
    <p:sldId id="366" r:id="rId33"/>
    <p:sldId id="271" r:id="rId34"/>
    <p:sldId id="272" r:id="rId35"/>
    <p:sldId id="385" r:id="rId36"/>
    <p:sldId id="386" r:id="rId37"/>
    <p:sldId id="273" r:id="rId38"/>
    <p:sldId id="387" r:id="rId39"/>
    <p:sldId id="388" r:id="rId40"/>
    <p:sldId id="389" r:id="rId41"/>
    <p:sldId id="390" r:id="rId42"/>
    <p:sldId id="391" r:id="rId43"/>
    <p:sldId id="392" r:id="rId44"/>
    <p:sldId id="393" r:id="rId45"/>
    <p:sldId id="394" r:id="rId46"/>
    <p:sldId id="274" r:id="rId47"/>
    <p:sldId id="403" r:id="rId48"/>
    <p:sldId id="367" r:id="rId49"/>
    <p:sldId id="276" r:id="rId50"/>
    <p:sldId id="277" r:id="rId51"/>
    <p:sldId id="269" r:id="rId52"/>
    <p:sldId id="270" r:id="rId53"/>
    <p:sldId id="368" r:id="rId54"/>
    <p:sldId id="278" r:id="rId55"/>
    <p:sldId id="330" r:id="rId56"/>
    <p:sldId id="282" r:id="rId57"/>
    <p:sldId id="284" r:id="rId58"/>
    <p:sldId id="285" r:id="rId59"/>
    <p:sldId id="286" r:id="rId60"/>
    <p:sldId id="287" r:id="rId61"/>
    <p:sldId id="288" r:id="rId62"/>
    <p:sldId id="289" r:id="rId63"/>
    <p:sldId id="369" r:id="rId64"/>
    <p:sldId id="290" r:id="rId65"/>
    <p:sldId id="306" r:id="rId66"/>
    <p:sldId id="307" r:id="rId67"/>
    <p:sldId id="308" r:id="rId68"/>
    <p:sldId id="309" r:id="rId69"/>
    <p:sldId id="310" r:id="rId70"/>
    <p:sldId id="311" r:id="rId71"/>
    <p:sldId id="312" r:id="rId72"/>
    <p:sldId id="313" r:id="rId73"/>
    <p:sldId id="316" r:id="rId74"/>
    <p:sldId id="314" r:id="rId75"/>
    <p:sldId id="315" r:id="rId76"/>
    <p:sldId id="317" r:id="rId77"/>
    <p:sldId id="318" r:id="rId78"/>
    <p:sldId id="321" r:id="rId79"/>
    <p:sldId id="324" r:id="rId80"/>
    <p:sldId id="325" r:id="rId81"/>
    <p:sldId id="326" r:id="rId82"/>
    <p:sldId id="328" r:id="rId83"/>
    <p:sldId id="327" r:id="rId84"/>
    <p:sldId id="329" r:id="rId85"/>
    <p:sldId id="319" r:id="rId86"/>
    <p:sldId id="331" r:id="rId87"/>
    <p:sldId id="332" r:id="rId88"/>
    <p:sldId id="395" r:id="rId89"/>
    <p:sldId id="396" r:id="rId90"/>
    <p:sldId id="397" r:id="rId91"/>
    <p:sldId id="398" r:id="rId92"/>
    <p:sldId id="399" r:id="rId93"/>
    <p:sldId id="400" r:id="rId94"/>
    <p:sldId id="401" r:id="rId95"/>
    <p:sldId id="402" r:id="rId96"/>
    <p:sldId id="370" r:id="rId97"/>
    <p:sldId id="333" r:id="rId98"/>
    <p:sldId id="344" r:id="rId99"/>
    <p:sldId id="345" r:id="rId100"/>
    <p:sldId id="346" r:id="rId101"/>
    <p:sldId id="347" r:id="rId102"/>
    <p:sldId id="348" r:id="rId103"/>
    <p:sldId id="350" r:id="rId104"/>
    <p:sldId id="352" r:id="rId105"/>
    <p:sldId id="357" r:id="rId106"/>
    <p:sldId id="358" r:id="rId107"/>
    <p:sldId id="359" r:id="rId108"/>
    <p:sldId id="360" r:id="rId109"/>
    <p:sldId id="362" r:id="rId110"/>
    <p:sldId id="361" r:id="rId111"/>
    <p:sldId id="364"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5A50B8-B2AE-41B3-A456-9D527865C4D5}">
          <p14:sldIdLst>
            <p14:sldId id="256"/>
            <p14:sldId id="363"/>
            <p14:sldId id="257"/>
            <p14:sldId id="259"/>
            <p14:sldId id="260"/>
            <p14:sldId id="261"/>
            <p14:sldId id="365"/>
            <p14:sldId id="262"/>
            <p14:sldId id="279"/>
            <p14:sldId id="281"/>
            <p14:sldId id="376"/>
            <p14:sldId id="404"/>
            <p14:sldId id="405"/>
            <p14:sldId id="408"/>
            <p14:sldId id="406"/>
            <p14:sldId id="407"/>
            <p14:sldId id="264"/>
            <p14:sldId id="409"/>
            <p14:sldId id="410"/>
            <p14:sldId id="411"/>
            <p14:sldId id="377"/>
            <p14:sldId id="378"/>
            <p14:sldId id="379"/>
            <p14:sldId id="380"/>
            <p14:sldId id="381"/>
            <p14:sldId id="382"/>
            <p14:sldId id="383"/>
            <p14:sldId id="265"/>
            <p14:sldId id="266"/>
            <p14:sldId id="267"/>
            <p14:sldId id="268"/>
            <p14:sldId id="366"/>
            <p14:sldId id="271"/>
            <p14:sldId id="272"/>
            <p14:sldId id="385"/>
            <p14:sldId id="386"/>
            <p14:sldId id="273"/>
            <p14:sldId id="387"/>
            <p14:sldId id="388"/>
            <p14:sldId id="389"/>
            <p14:sldId id="390"/>
            <p14:sldId id="391"/>
            <p14:sldId id="392"/>
            <p14:sldId id="393"/>
            <p14:sldId id="394"/>
            <p14:sldId id="274"/>
            <p14:sldId id="403"/>
            <p14:sldId id="367"/>
            <p14:sldId id="276"/>
            <p14:sldId id="277"/>
            <p14:sldId id="269"/>
            <p14:sldId id="270"/>
            <p14:sldId id="368"/>
            <p14:sldId id="278"/>
            <p14:sldId id="330"/>
            <p14:sldId id="282"/>
            <p14:sldId id="284"/>
            <p14:sldId id="285"/>
            <p14:sldId id="286"/>
            <p14:sldId id="287"/>
            <p14:sldId id="288"/>
            <p14:sldId id="289"/>
            <p14:sldId id="369"/>
            <p14:sldId id="290"/>
            <p14:sldId id="306"/>
            <p14:sldId id="307"/>
            <p14:sldId id="308"/>
            <p14:sldId id="309"/>
            <p14:sldId id="310"/>
            <p14:sldId id="311"/>
            <p14:sldId id="312"/>
            <p14:sldId id="313"/>
            <p14:sldId id="316"/>
            <p14:sldId id="314"/>
            <p14:sldId id="315"/>
            <p14:sldId id="317"/>
            <p14:sldId id="318"/>
            <p14:sldId id="321"/>
            <p14:sldId id="324"/>
            <p14:sldId id="325"/>
            <p14:sldId id="326"/>
            <p14:sldId id="328"/>
            <p14:sldId id="327"/>
            <p14:sldId id="329"/>
            <p14:sldId id="319"/>
            <p14:sldId id="331"/>
            <p14:sldId id="332"/>
            <p14:sldId id="395"/>
            <p14:sldId id="396"/>
            <p14:sldId id="397"/>
            <p14:sldId id="398"/>
            <p14:sldId id="399"/>
            <p14:sldId id="400"/>
            <p14:sldId id="401"/>
            <p14:sldId id="402"/>
            <p14:sldId id="370"/>
            <p14:sldId id="333"/>
            <p14:sldId id="344"/>
            <p14:sldId id="345"/>
            <p14:sldId id="346"/>
            <p14:sldId id="347"/>
            <p14:sldId id="348"/>
            <p14:sldId id="350"/>
            <p14:sldId id="352"/>
            <p14:sldId id="357"/>
            <p14:sldId id="358"/>
            <p14:sldId id="359"/>
            <p14:sldId id="360"/>
            <p14:sldId id="362"/>
            <p14:sldId id="361"/>
            <p14:sldId id="36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5516" autoAdjust="0"/>
  </p:normalViewPr>
  <p:slideViewPr>
    <p:cSldViewPr snapToGrid="0" showGuides="1">
      <p:cViewPr varScale="1">
        <p:scale>
          <a:sx n="73" d="100"/>
          <a:sy n="73" d="100"/>
        </p:scale>
        <p:origin x="1061"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E2F03-0D0C-4200-9560-8CA76D037307}" type="datetimeFigureOut">
              <a:rPr lang="en-US" smtClean="0"/>
              <a:t>28-Feb-20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AF71C-6015-4670-870D-7FE113402D6E}" type="slidenum">
              <a:rPr lang="en-US" smtClean="0"/>
              <a:t>‹#›</a:t>
            </a:fld>
            <a:endParaRPr lang="en-US"/>
          </a:p>
        </p:txBody>
      </p:sp>
    </p:spTree>
    <p:extLst>
      <p:ext uri="{BB962C8B-B14F-4D97-AF65-F5344CB8AC3E}">
        <p14:creationId xmlns:p14="http://schemas.microsoft.com/office/powerpoint/2010/main" val="2611250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8</a:t>
            </a:fld>
            <a:endParaRPr lang="en-US"/>
          </a:p>
        </p:txBody>
      </p:sp>
    </p:spTree>
    <p:extLst>
      <p:ext uri="{BB962C8B-B14F-4D97-AF65-F5344CB8AC3E}">
        <p14:creationId xmlns:p14="http://schemas.microsoft.com/office/powerpoint/2010/main" val="3114297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17</a:t>
            </a:fld>
            <a:endParaRPr lang="en-US"/>
          </a:p>
        </p:txBody>
      </p:sp>
    </p:spTree>
    <p:extLst>
      <p:ext uri="{BB962C8B-B14F-4D97-AF65-F5344CB8AC3E}">
        <p14:creationId xmlns:p14="http://schemas.microsoft.com/office/powerpoint/2010/main" val="976968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18</a:t>
            </a:fld>
            <a:endParaRPr lang="en-US"/>
          </a:p>
        </p:txBody>
      </p:sp>
    </p:spTree>
    <p:extLst>
      <p:ext uri="{BB962C8B-B14F-4D97-AF65-F5344CB8AC3E}">
        <p14:creationId xmlns:p14="http://schemas.microsoft.com/office/powerpoint/2010/main" val="4135788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p>
          <a:p>
            <a:endParaRPr lang="es-ES" dirty="0"/>
          </a:p>
          <a:p>
            <a:r>
              <a:rPr lang="es-ES" dirty="0"/>
              <a:t>y-X\beta=</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m\</a:t>
            </a:r>
            <a:r>
              <a:rPr lang="es-ES" dirty="0" err="1"/>
              <a:t>cdot</a:t>
            </a:r>
            <a:r>
              <a:rPr lang="es-ES" dirty="0"/>
              <a:t> x_1+b\</a:t>
            </a:r>
            <a:r>
              <a:rPr lang="es-ES" dirty="0" err="1"/>
              <a:t>cdot</a:t>
            </a:r>
            <a:r>
              <a:rPr lang="es-ES" dirty="0"/>
              <a:t> 1\\ </a:t>
            </a:r>
          </a:p>
          <a:p>
            <a:r>
              <a:rPr lang="es-ES" dirty="0"/>
              <a:t>\</a:t>
            </a:r>
            <a:r>
              <a:rPr lang="es-ES" dirty="0" err="1"/>
              <a:t>vdots</a:t>
            </a:r>
            <a:r>
              <a:rPr lang="es-ES" dirty="0"/>
              <a:t>\\ </a:t>
            </a:r>
          </a:p>
          <a:p>
            <a:r>
              <a:rPr lang="es-ES" dirty="0"/>
              <a:t>m\</a:t>
            </a:r>
            <a:r>
              <a:rPr lang="es-ES" dirty="0" err="1"/>
              <a:t>cdot</a:t>
            </a:r>
            <a:r>
              <a:rPr lang="es-ES" dirty="0"/>
              <a:t> </a:t>
            </a:r>
            <a:r>
              <a:rPr lang="es-ES" dirty="0" err="1"/>
              <a:t>x_N+b</a:t>
            </a:r>
            <a:r>
              <a:rPr lang="es-ES" dirty="0"/>
              <a:t>\</a:t>
            </a:r>
            <a:r>
              <a:rPr lang="es-ES" dirty="0" err="1"/>
              <a:t>cdot</a:t>
            </a:r>
            <a:r>
              <a:rPr lang="es-ES" dirty="0"/>
              <a:t> 1</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y_1-mx_1-b\\ </a:t>
            </a:r>
          </a:p>
          <a:p>
            <a:r>
              <a:rPr lang="es-ES" dirty="0"/>
              <a:t>\</a:t>
            </a:r>
            <a:r>
              <a:rPr lang="es-ES" dirty="0" err="1"/>
              <a:t>vdots</a:t>
            </a:r>
            <a:r>
              <a:rPr lang="es-ES" dirty="0"/>
              <a:t>\\ </a:t>
            </a:r>
          </a:p>
          <a:p>
            <a:r>
              <a:rPr lang="es-ES" dirty="0" err="1"/>
              <a:t>y_N</a:t>
            </a:r>
            <a:r>
              <a:rPr lang="es-ES" dirty="0"/>
              <a:t>-</a:t>
            </a:r>
            <a:r>
              <a:rPr lang="es-ES" dirty="0" err="1"/>
              <a:t>mx_N</a:t>
            </a:r>
            <a:r>
              <a:rPr lang="es-ES" dirty="0"/>
              <a:t>-b</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\epsilon_1\\ </a:t>
            </a:r>
          </a:p>
          <a:p>
            <a:r>
              <a:rPr lang="es-ES" dirty="0"/>
              <a:t>\</a:t>
            </a:r>
            <a:r>
              <a:rPr lang="es-ES" dirty="0" err="1"/>
              <a:t>vdots</a:t>
            </a:r>
            <a:r>
              <a:rPr lang="es-ES" dirty="0"/>
              <a:t>\\ </a:t>
            </a:r>
          </a:p>
          <a:p>
            <a:r>
              <a:rPr lang="es-ES" dirty="0"/>
              <a:t>\</a:t>
            </a:r>
            <a:r>
              <a:rPr lang="es-ES" dirty="0" err="1"/>
              <a:t>epsilon_N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epsilon</a:t>
            </a:r>
            <a:endParaRPr lang="es-ES" dirty="0"/>
          </a:p>
          <a:p>
            <a:endParaRPr lang="es-ES" dirty="0"/>
          </a:p>
          <a:p>
            <a:r>
              <a:rPr lang="es-ES" dirty="0"/>
              <a:t>\\</a:t>
            </a:r>
          </a:p>
          <a:p>
            <a:endParaRPr lang="es-ES" dirty="0"/>
          </a:p>
          <a:p>
            <a:r>
              <a:rPr lang="es-ES" dirty="0"/>
              <a:t>\frac{1}{N}\sum_{i=1}^N(</a:t>
            </a:r>
            <a:r>
              <a:rPr lang="es-ES" dirty="0" err="1"/>
              <a:t>y_i</a:t>
            </a:r>
            <a:r>
              <a:rPr lang="es-ES" dirty="0"/>
              <a:t>-</a:t>
            </a:r>
            <a:r>
              <a:rPr lang="es-ES" dirty="0" err="1"/>
              <a:t>mx_i</a:t>
            </a:r>
            <a:r>
              <a:rPr lang="es-ES" dirty="0"/>
              <a:t>-b)^2=</a:t>
            </a:r>
          </a:p>
          <a:p>
            <a:r>
              <a:rPr lang="es-ES" dirty="0"/>
              <a:t>\frac{1}{N}\sum_{i=1}^N\epsilon_i^2=</a:t>
            </a:r>
          </a:p>
          <a:p>
            <a:r>
              <a:rPr lang="es-ES" dirty="0"/>
              <a:t>\frac{1}{N}\</a:t>
            </a:r>
            <a:r>
              <a:rPr lang="es-ES" dirty="0" err="1"/>
              <a:t>begin</a:t>
            </a:r>
            <a:r>
              <a:rPr lang="es-ES" dirty="0"/>
              <a:t>{</a:t>
            </a:r>
            <a:r>
              <a:rPr lang="es-ES" dirty="0" err="1"/>
              <a:t>bmatrix</a:t>
            </a:r>
            <a:r>
              <a:rPr lang="es-ES" dirty="0"/>
              <a:t>}</a:t>
            </a:r>
          </a:p>
          <a:p>
            <a:r>
              <a:rPr lang="es-ES" dirty="0"/>
              <a:t>\epsilon_1 \</a:t>
            </a:r>
            <a:r>
              <a:rPr lang="es-ES" dirty="0" err="1"/>
              <a:t>hdots</a:t>
            </a:r>
            <a:r>
              <a:rPr lang="es-ES" dirty="0"/>
              <a:t> \</a:t>
            </a:r>
            <a:r>
              <a:rPr lang="es-ES" dirty="0" err="1"/>
              <a:t>epsilon_N</a:t>
            </a:r>
            <a:endParaRPr lang="es-ES" dirty="0"/>
          </a:p>
          <a:p>
            <a:r>
              <a:rPr lang="es-ES" dirty="0"/>
              <a:t>\</a:t>
            </a:r>
            <a:r>
              <a:rPr lang="es-ES" dirty="0" err="1"/>
              <a:t>end</a:t>
            </a:r>
            <a:r>
              <a:rPr lang="es-ES" dirty="0"/>
              <a:t>{</a:t>
            </a:r>
            <a:r>
              <a:rPr lang="es-ES" dirty="0" err="1"/>
              <a:t>bmatrix</a:t>
            </a:r>
            <a:r>
              <a:rPr lang="es-ES" dirty="0"/>
              <a:t>}</a:t>
            </a:r>
          </a:p>
          <a:p>
            <a:r>
              <a:rPr lang="es-ES" dirty="0"/>
              <a:t>\</a:t>
            </a:r>
            <a:r>
              <a:rPr lang="es-ES" dirty="0" err="1"/>
              <a:t>begin</a:t>
            </a:r>
            <a:r>
              <a:rPr lang="es-ES" dirty="0"/>
              <a:t>{</a:t>
            </a:r>
            <a:r>
              <a:rPr lang="es-ES" dirty="0" err="1"/>
              <a:t>bmatrix</a:t>
            </a:r>
            <a:r>
              <a:rPr lang="es-ES" dirty="0"/>
              <a:t>}</a:t>
            </a:r>
          </a:p>
          <a:p>
            <a:r>
              <a:rPr lang="es-ES" dirty="0"/>
              <a:t>\epsilon_1\\ </a:t>
            </a:r>
          </a:p>
          <a:p>
            <a:r>
              <a:rPr lang="es-ES" dirty="0"/>
              <a:t>\</a:t>
            </a:r>
            <a:r>
              <a:rPr lang="es-ES" dirty="0" err="1"/>
              <a:t>vdots</a:t>
            </a:r>
            <a:r>
              <a:rPr lang="es-ES" dirty="0"/>
              <a:t>\\ </a:t>
            </a:r>
          </a:p>
          <a:p>
            <a:r>
              <a:rPr lang="es-ES" dirty="0"/>
              <a:t>\</a:t>
            </a:r>
            <a:r>
              <a:rPr lang="es-ES" dirty="0" err="1"/>
              <a:t>epsilon_N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\frac{1}{N}\</a:t>
            </a:r>
            <a:r>
              <a:rPr lang="es-ES" dirty="0" err="1"/>
              <a:t>epsilon^T</a:t>
            </a:r>
            <a:r>
              <a:rPr lang="es-ES" dirty="0"/>
              <a:t>\</a:t>
            </a:r>
            <a:r>
              <a:rPr lang="es-ES" dirty="0" err="1"/>
              <a:t>epsilon</a:t>
            </a:r>
            <a:endParaRPr lang="es-ES" dirty="0"/>
          </a:p>
          <a:p>
            <a:r>
              <a:rPr lang="es-ES" dirty="0"/>
              <a:t>=</a:t>
            </a:r>
          </a:p>
          <a:p>
            <a:r>
              <a:rPr lang="es-ES" dirty="0"/>
              <a:t>\frac{1}{N}||\</a:t>
            </a:r>
            <a:r>
              <a:rPr lang="es-ES" dirty="0" err="1"/>
              <a:t>epsilon</a:t>
            </a:r>
            <a:r>
              <a:rPr lang="es-ES" dirty="0"/>
              <a:t>||^2</a:t>
            </a:r>
          </a:p>
          <a:p>
            <a:r>
              <a:rPr lang="es-ES" dirty="0"/>
              <a:t>=</a:t>
            </a:r>
          </a:p>
          <a:p>
            <a:r>
              <a:rPr lang="es-ES" dirty="0"/>
              <a:t>\frac{1}{N}||y-X\beta||^2</a:t>
            </a:r>
          </a:p>
          <a:p>
            <a:endParaRPr lang="es-ES" dirty="0"/>
          </a:p>
        </p:txBody>
      </p:sp>
      <p:sp>
        <p:nvSpPr>
          <p:cNvPr id="4" name="Slide Number Placeholder 3"/>
          <p:cNvSpPr>
            <a:spLocks noGrp="1"/>
          </p:cNvSpPr>
          <p:nvPr>
            <p:ph type="sldNum" sz="quarter" idx="5"/>
          </p:nvPr>
        </p:nvSpPr>
        <p:spPr/>
        <p:txBody>
          <a:bodyPr/>
          <a:lstStyle/>
          <a:p>
            <a:fld id="{C3AAF71C-6015-4670-870D-7FE113402D6E}" type="slidenum">
              <a:rPr lang="en-US" smtClean="0"/>
              <a:t>19</a:t>
            </a:fld>
            <a:endParaRPr lang="en-US"/>
          </a:p>
        </p:txBody>
      </p:sp>
    </p:spTree>
    <p:extLst>
      <p:ext uri="{BB962C8B-B14F-4D97-AF65-F5344CB8AC3E}">
        <p14:creationId xmlns:p14="http://schemas.microsoft.com/office/powerpoint/2010/main" val="3571390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p>
          <a:p>
            <a:endParaRPr lang="es-ES" dirty="0"/>
          </a:p>
          <a:p>
            <a:r>
              <a:rPr lang="es-ES" dirty="0"/>
              <a:t>y-X\beta=</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m\</a:t>
            </a:r>
            <a:r>
              <a:rPr lang="es-ES" dirty="0" err="1"/>
              <a:t>cdot</a:t>
            </a:r>
            <a:r>
              <a:rPr lang="es-ES" dirty="0"/>
              <a:t> x_1+b\</a:t>
            </a:r>
            <a:r>
              <a:rPr lang="es-ES" dirty="0" err="1"/>
              <a:t>cdot</a:t>
            </a:r>
            <a:r>
              <a:rPr lang="es-ES" dirty="0"/>
              <a:t> 1\\ </a:t>
            </a:r>
          </a:p>
          <a:p>
            <a:r>
              <a:rPr lang="es-ES" dirty="0"/>
              <a:t>\</a:t>
            </a:r>
            <a:r>
              <a:rPr lang="es-ES" dirty="0" err="1"/>
              <a:t>vdots</a:t>
            </a:r>
            <a:r>
              <a:rPr lang="es-ES" dirty="0"/>
              <a:t>\\ </a:t>
            </a:r>
          </a:p>
          <a:p>
            <a:r>
              <a:rPr lang="es-ES" dirty="0"/>
              <a:t>m\</a:t>
            </a:r>
            <a:r>
              <a:rPr lang="es-ES" dirty="0" err="1"/>
              <a:t>cdot</a:t>
            </a:r>
            <a:r>
              <a:rPr lang="es-ES" dirty="0"/>
              <a:t> </a:t>
            </a:r>
            <a:r>
              <a:rPr lang="es-ES" dirty="0" err="1"/>
              <a:t>x_N+b</a:t>
            </a:r>
            <a:r>
              <a:rPr lang="es-ES" dirty="0"/>
              <a:t>\</a:t>
            </a:r>
            <a:r>
              <a:rPr lang="es-ES" dirty="0" err="1"/>
              <a:t>cdot</a:t>
            </a:r>
            <a:r>
              <a:rPr lang="es-ES" dirty="0"/>
              <a:t> 1</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y_1-mx_1-b\\ </a:t>
            </a:r>
          </a:p>
          <a:p>
            <a:r>
              <a:rPr lang="es-ES" dirty="0"/>
              <a:t>\</a:t>
            </a:r>
            <a:r>
              <a:rPr lang="es-ES" dirty="0" err="1"/>
              <a:t>vdots</a:t>
            </a:r>
            <a:r>
              <a:rPr lang="es-ES" dirty="0"/>
              <a:t>\\ </a:t>
            </a:r>
          </a:p>
          <a:p>
            <a:r>
              <a:rPr lang="es-ES" dirty="0" err="1"/>
              <a:t>y_N</a:t>
            </a:r>
            <a:r>
              <a:rPr lang="es-ES" dirty="0"/>
              <a:t>-</a:t>
            </a:r>
            <a:r>
              <a:rPr lang="es-ES" dirty="0" err="1"/>
              <a:t>mx_N</a:t>
            </a:r>
            <a:r>
              <a:rPr lang="es-ES" dirty="0"/>
              <a:t>-b</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e_1\\ </a:t>
            </a:r>
          </a:p>
          <a:p>
            <a:r>
              <a:rPr lang="es-ES" dirty="0"/>
              <a:t>\</a:t>
            </a:r>
            <a:r>
              <a:rPr lang="es-ES" dirty="0" err="1"/>
              <a:t>vdots</a:t>
            </a:r>
            <a:r>
              <a:rPr lang="es-ES" dirty="0"/>
              <a:t>\\ </a:t>
            </a:r>
          </a:p>
          <a:p>
            <a:r>
              <a:rPr lang="es-ES" dirty="0" err="1"/>
              <a:t>e_N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e</a:t>
            </a:r>
          </a:p>
          <a:p>
            <a:endParaRPr lang="es-ES" dirty="0"/>
          </a:p>
          <a:p>
            <a:r>
              <a:rPr lang="es-ES" dirty="0"/>
              <a:t>\\</a:t>
            </a:r>
          </a:p>
          <a:p>
            <a:r>
              <a:rPr lang="es-ES" dirty="0"/>
              <a:t>\sum_{i=1}^N(</a:t>
            </a:r>
            <a:r>
              <a:rPr lang="es-ES" dirty="0" err="1"/>
              <a:t>y_i</a:t>
            </a:r>
            <a:r>
              <a:rPr lang="es-ES" dirty="0"/>
              <a:t>-</a:t>
            </a:r>
            <a:r>
              <a:rPr lang="es-ES" dirty="0" err="1"/>
              <a:t>mx_i</a:t>
            </a:r>
            <a:r>
              <a:rPr lang="es-ES" dirty="0"/>
              <a:t>-b)^2=</a:t>
            </a:r>
          </a:p>
          <a:p>
            <a:r>
              <a:rPr lang="es-ES" dirty="0"/>
              <a:t>\sum_{i=1}^Ne_i^2=</a:t>
            </a:r>
          </a:p>
          <a:p>
            <a:r>
              <a:rPr lang="es-ES" dirty="0"/>
              <a:t>\</a:t>
            </a:r>
            <a:r>
              <a:rPr lang="es-ES" dirty="0" err="1"/>
              <a:t>begin</a:t>
            </a:r>
            <a:r>
              <a:rPr lang="es-ES" dirty="0"/>
              <a:t>{</a:t>
            </a:r>
            <a:r>
              <a:rPr lang="es-ES" dirty="0" err="1"/>
              <a:t>bmatrix</a:t>
            </a:r>
            <a:r>
              <a:rPr lang="es-ES" dirty="0"/>
              <a:t>}</a:t>
            </a:r>
          </a:p>
          <a:p>
            <a:r>
              <a:rPr lang="es-ES" dirty="0"/>
              <a:t>e_1 \</a:t>
            </a:r>
            <a:r>
              <a:rPr lang="es-ES" dirty="0" err="1"/>
              <a:t>hdots</a:t>
            </a:r>
            <a:r>
              <a:rPr lang="es-ES" dirty="0"/>
              <a:t> </a:t>
            </a:r>
            <a:r>
              <a:rPr lang="es-ES" dirty="0" err="1"/>
              <a:t>e_N</a:t>
            </a:r>
            <a:endParaRPr lang="es-ES" dirty="0"/>
          </a:p>
          <a:p>
            <a:r>
              <a:rPr lang="es-ES" dirty="0"/>
              <a:t>\</a:t>
            </a:r>
            <a:r>
              <a:rPr lang="es-ES" dirty="0" err="1"/>
              <a:t>end</a:t>
            </a:r>
            <a:r>
              <a:rPr lang="es-ES" dirty="0"/>
              <a:t>{</a:t>
            </a:r>
            <a:r>
              <a:rPr lang="es-ES" dirty="0" err="1"/>
              <a:t>bmatrix</a:t>
            </a:r>
            <a:r>
              <a:rPr lang="es-ES" dirty="0"/>
              <a:t>}</a:t>
            </a:r>
          </a:p>
          <a:p>
            <a:r>
              <a:rPr lang="es-ES" dirty="0"/>
              <a:t>\</a:t>
            </a:r>
            <a:r>
              <a:rPr lang="es-ES" dirty="0" err="1"/>
              <a:t>begin</a:t>
            </a:r>
            <a:r>
              <a:rPr lang="es-ES" dirty="0"/>
              <a:t>{</a:t>
            </a:r>
            <a:r>
              <a:rPr lang="es-ES" dirty="0" err="1"/>
              <a:t>bmatrix</a:t>
            </a:r>
            <a:r>
              <a:rPr lang="es-ES" dirty="0"/>
              <a:t>}</a:t>
            </a:r>
          </a:p>
          <a:p>
            <a:r>
              <a:rPr lang="es-ES" dirty="0"/>
              <a:t>e_1\\ </a:t>
            </a:r>
          </a:p>
          <a:p>
            <a:r>
              <a:rPr lang="es-ES" dirty="0"/>
              <a:t>\</a:t>
            </a:r>
            <a:r>
              <a:rPr lang="es-ES" dirty="0" err="1"/>
              <a:t>vdots</a:t>
            </a:r>
            <a:r>
              <a:rPr lang="es-ES" dirty="0"/>
              <a:t>\\ </a:t>
            </a:r>
          </a:p>
          <a:p>
            <a:r>
              <a:rPr lang="es-ES" dirty="0" err="1"/>
              <a:t>e_N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err="1"/>
              <a:t>e^Te</a:t>
            </a:r>
            <a:endParaRPr lang="es-ES" dirty="0"/>
          </a:p>
          <a:p>
            <a:r>
              <a:rPr lang="es-ES" dirty="0"/>
              <a:t>=</a:t>
            </a:r>
          </a:p>
          <a:p>
            <a:r>
              <a:rPr lang="es-ES" dirty="0"/>
              <a:t>||e||^2</a:t>
            </a:r>
          </a:p>
          <a:p>
            <a:r>
              <a:rPr lang="es-ES" dirty="0"/>
              <a:t>=</a:t>
            </a:r>
          </a:p>
          <a:p>
            <a:r>
              <a:rPr lang="es-ES" dirty="0"/>
              <a:t>||y-X\beta||^2</a:t>
            </a:r>
          </a:p>
          <a:p>
            <a:endParaRPr lang="es-ES" dirty="0"/>
          </a:p>
        </p:txBody>
      </p:sp>
      <p:sp>
        <p:nvSpPr>
          <p:cNvPr id="4" name="Slide Number Placeholder 3"/>
          <p:cNvSpPr>
            <a:spLocks noGrp="1"/>
          </p:cNvSpPr>
          <p:nvPr>
            <p:ph type="sldNum" sz="quarter" idx="5"/>
          </p:nvPr>
        </p:nvSpPr>
        <p:spPr/>
        <p:txBody>
          <a:bodyPr/>
          <a:lstStyle/>
          <a:p>
            <a:fld id="{C3AAF71C-6015-4670-870D-7FE113402D6E}" type="slidenum">
              <a:rPr lang="en-US" smtClean="0"/>
              <a:t>20</a:t>
            </a:fld>
            <a:endParaRPr lang="en-US"/>
          </a:p>
        </p:txBody>
      </p:sp>
    </p:spTree>
    <p:extLst>
      <p:ext uri="{BB962C8B-B14F-4D97-AF65-F5344CB8AC3E}">
        <p14:creationId xmlns:p14="http://schemas.microsoft.com/office/powerpoint/2010/main" val="2920910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21</a:t>
            </a:fld>
            <a:endParaRPr lang="en-US"/>
          </a:p>
        </p:txBody>
      </p:sp>
    </p:spTree>
    <p:extLst>
      <p:ext uri="{BB962C8B-B14F-4D97-AF65-F5344CB8AC3E}">
        <p14:creationId xmlns:p14="http://schemas.microsoft.com/office/powerpoint/2010/main" val="2089542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22</a:t>
            </a:fld>
            <a:endParaRPr lang="en-US"/>
          </a:p>
        </p:txBody>
      </p:sp>
    </p:spTree>
    <p:extLst>
      <p:ext uri="{BB962C8B-B14F-4D97-AF65-F5344CB8AC3E}">
        <p14:creationId xmlns:p14="http://schemas.microsoft.com/office/powerpoint/2010/main" val="3073592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23</a:t>
            </a:fld>
            <a:endParaRPr lang="en-US"/>
          </a:p>
        </p:txBody>
      </p:sp>
    </p:spTree>
    <p:extLst>
      <p:ext uri="{BB962C8B-B14F-4D97-AF65-F5344CB8AC3E}">
        <p14:creationId xmlns:p14="http://schemas.microsoft.com/office/powerpoint/2010/main" val="714039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24</a:t>
            </a:fld>
            <a:endParaRPr lang="en-US"/>
          </a:p>
        </p:txBody>
      </p:sp>
    </p:spTree>
    <p:extLst>
      <p:ext uri="{BB962C8B-B14F-4D97-AF65-F5344CB8AC3E}">
        <p14:creationId xmlns:p14="http://schemas.microsoft.com/office/powerpoint/2010/main" val="972017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25</a:t>
            </a:fld>
            <a:endParaRPr lang="en-US"/>
          </a:p>
        </p:txBody>
      </p:sp>
    </p:spTree>
    <p:extLst>
      <p:ext uri="{BB962C8B-B14F-4D97-AF65-F5344CB8AC3E}">
        <p14:creationId xmlns:p14="http://schemas.microsoft.com/office/powerpoint/2010/main" val="4030897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26</a:t>
            </a:fld>
            <a:endParaRPr lang="en-US"/>
          </a:p>
        </p:txBody>
      </p:sp>
    </p:spTree>
    <p:extLst>
      <p:ext uri="{BB962C8B-B14F-4D97-AF65-F5344CB8AC3E}">
        <p14:creationId xmlns:p14="http://schemas.microsoft.com/office/powerpoint/2010/main" val="606540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9</a:t>
            </a:fld>
            <a:endParaRPr lang="en-US"/>
          </a:p>
        </p:txBody>
      </p:sp>
    </p:spTree>
    <p:extLst>
      <p:ext uri="{BB962C8B-B14F-4D97-AF65-F5344CB8AC3E}">
        <p14:creationId xmlns:p14="http://schemas.microsoft.com/office/powerpoint/2010/main" val="11760206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27</a:t>
            </a:fld>
            <a:endParaRPr lang="en-US"/>
          </a:p>
        </p:txBody>
      </p:sp>
    </p:spTree>
    <p:extLst>
      <p:ext uri="{BB962C8B-B14F-4D97-AF65-F5344CB8AC3E}">
        <p14:creationId xmlns:p14="http://schemas.microsoft.com/office/powerpoint/2010/main" val="4073284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28</a:t>
            </a:fld>
            <a:endParaRPr lang="en-US"/>
          </a:p>
        </p:txBody>
      </p:sp>
    </p:spTree>
    <p:extLst>
      <p:ext uri="{BB962C8B-B14F-4D97-AF65-F5344CB8AC3E}">
        <p14:creationId xmlns:p14="http://schemas.microsoft.com/office/powerpoint/2010/main" val="2085729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e_{MAE}=\frac{1}{N}\sum_{</a:t>
            </a:r>
            <a:r>
              <a:rPr lang="en-US" dirty="0" err="1"/>
              <a:t>i</a:t>
            </a:r>
            <a:r>
              <a:rPr lang="en-US" dirty="0"/>
              <a:t>=1}^{N} ||</a:t>
            </a:r>
            <a:r>
              <a:rPr lang="en-US" dirty="0" err="1"/>
              <a:t>y_i</a:t>
            </a:r>
            <a:r>
              <a:rPr lang="en-US" dirty="0"/>
              <a:t>-f(</a:t>
            </a:r>
            <a:r>
              <a:rPr lang="en-US" dirty="0" err="1"/>
              <a:t>x_i</a:t>
            </a:r>
            <a:r>
              <a:rPr lang="en-US" dirty="0"/>
              <a:t>)||</a:t>
            </a:r>
          </a:p>
        </p:txBody>
      </p:sp>
      <p:sp>
        <p:nvSpPr>
          <p:cNvPr id="4" name="Slide Number Placeholder 3"/>
          <p:cNvSpPr>
            <a:spLocks noGrp="1"/>
          </p:cNvSpPr>
          <p:nvPr>
            <p:ph type="sldNum" sz="quarter" idx="5"/>
          </p:nvPr>
        </p:nvSpPr>
        <p:spPr/>
        <p:txBody>
          <a:bodyPr/>
          <a:lstStyle/>
          <a:p>
            <a:fld id="{C3AAF71C-6015-4670-870D-7FE113402D6E}" type="slidenum">
              <a:rPr lang="en-US" smtClean="0"/>
              <a:t>31</a:t>
            </a:fld>
            <a:endParaRPr lang="en-US"/>
          </a:p>
        </p:txBody>
      </p:sp>
    </p:spTree>
    <p:extLst>
      <p:ext uri="{BB962C8B-B14F-4D97-AF65-F5344CB8AC3E}">
        <p14:creationId xmlns:p14="http://schemas.microsoft.com/office/powerpoint/2010/main" val="1805090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34</a:t>
            </a:fld>
            <a:endParaRPr lang="en-US"/>
          </a:p>
        </p:txBody>
      </p:sp>
    </p:spTree>
    <p:extLst>
      <p:ext uri="{BB962C8B-B14F-4D97-AF65-F5344CB8AC3E}">
        <p14:creationId xmlns:p14="http://schemas.microsoft.com/office/powerpoint/2010/main" val="941479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35</a:t>
            </a:fld>
            <a:endParaRPr lang="en-US"/>
          </a:p>
        </p:txBody>
      </p:sp>
    </p:spTree>
    <p:extLst>
      <p:ext uri="{BB962C8B-B14F-4D97-AF65-F5344CB8AC3E}">
        <p14:creationId xmlns:p14="http://schemas.microsoft.com/office/powerpoint/2010/main" val="98416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36</a:t>
            </a:fld>
            <a:endParaRPr lang="en-US"/>
          </a:p>
        </p:txBody>
      </p:sp>
    </p:spTree>
    <p:extLst>
      <p:ext uri="{BB962C8B-B14F-4D97-AF65-F5344CB8AC3E}">
        <p14:creationId xmlns:p14="http://schemas.microsoft.com/office/powerpoint/2010/main" val="1162632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37</a:t>
            </a:fld>
            <a:endParaRPr lang="en-US"/>
          </a:p>
        </p:txBody>
      </p:sp>
    </p:spTree>
    <p:extLst>
      <p:ext uri="{BB962C8B-B14F-4D97-AF65-F5344CB8AC3E}">
        <p14:creationId xmlns:p14="http://schemas.microsoft.com/office/powerpoint/2010/main" val="352774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38</a:t>
            </a:fld>
            <a:endParaRPr lang="en-US"/>
          </a:p>
        </p:txBody>
      </p:sp>
    </p:spTree>
    <p:extLst>
      <p:ext uri="{BB962C8B-B14F-4D97-AF65-F5344CB8AC3E}">
        <p14:creationId xmlns:p14="http://schemas.microsoft.com/office/powerpoint/2010/main" val="1038012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39</a:t>
            </a:fld>
            <a:endParaRPr lang="en-US"/>
          </a:p>
        </p:txBody>
      </p:sp>
    </p:spTree>
    <p:extLst>
      <p:ext uri="{BB962C8B-B14F-4D97-AF65-F5344CB8AC3E}">
        <p14:creationId xmlns:p14="http://schemas.microsoft.com/office/powerpoint/2010/main" val="25073844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40</a:t>
            </a:fld>
            <a:endParaRPr lang="en-US"/>
          </a:p>
        </p:txBody>
      </p:sp>
    </p:spTree>
    <p:extLst>
      <p:ext uri="{BB962C8B-B14F-4D97-AF65-F5344CB8AC3E}">
        <p14:creationId xmlns:p14="http://schemas.microsoft.com/office/powerpoint/2010/main" val="1288739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10</a:t>
            </a:fld>
            <a:endParaRPr lang="en-US"/>
          </a:p>
        </p:txBody>
      </p:sp>
    </p:spTree>
    <p:extLst>
      <p:ext uri="{BB962C8B-B14F-4D97-AF65-F5344CB8AC3E}">
        <p14:creationId xmlns:p14="http://schemas.microsoft.com/office/powerpoint/2010/main" val="1290018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41</a:t>
            </a:fld>
            <a:endParaRPr lang="en-US"/>
          </a:p>
        </p:txBody>
      </p:sp>
    </p:spTree>
    <p:extLst>
      <p:ext uri="{BB962C8B-B14F-4D97-AF65-F5344CB8AC3E}">
        <p14:creationId xmlns:p14="http://schemas.microsoft.com/office/powerpoint/2010/main" val="1367039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42</a:t>
            </a:fld>
            <a:endParaRPr lang="en-US"/>
          </a:p>
        </p:txBody>
      </p:sp>
    </p:spTree>
    <p:extLst>
      <p:ext uri="{BB962C8B-B14F-4D97-AF65-F5344CB8AC3E}">
        <p14:creationId xmlns:p14="http://schemas.microsoft.com/office/powerpoint/2010/main" val="701849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43</a:t>
            </a:fld>
            <a:endParaRPr lang="en-US"/>
          </a:p>
        </p:txBody>
      </p:sp>
    </p:spTree>
    <p:extLst>
      <p:ext uri="{BB962C8B-B14F-4D97-AF65-F5344CB8AC3E}">
        <p14:creationId xmlns:p14="http://schemas.microsoft.com/office/powerpoint/2010/main" val="453311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44</a:t>
            </a:fld>
            <a:endParaRPr lang="en-US"/>
          </a:p>
        </p:txBody>
      </p:sp>
    </p:spTree>
    <p:extLst>
      <p:ext uri="{BB962C8B-B14F-4D97-AF65-F5344CB8AC3E}">
        <p14:creationId xmlns:p14="http://schemas.microsoft.com/office/powerpoint/2010/main" val="19592951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r>
              <a:rPr lang="en-US" dirty="0"/>
              <a:t>or</a:t>
            </a:r>
          </a:p>
          <a:p>
            <a:endParaRPr lang="en-US" dirty="0"/>
          </a:p>
          <a:p>
            <a:r>
              <a:rPr lang="en-US" dirty="0"/>
              <a:t>\left\{\begin{matrix}</a:t>
            </a:r>
          </a:p>
          <a:p>
            <a:r>
              <a:rPr lang="en-US" dirty="0"/>
              <a:t>minimize &amp; ||X\beta||^2\\ </a:t>
            </a:r>
          </a:p>
          <a:p>
            <a:r>
              <a:rPr lang="en-US" dirty="0"/>
              <a:t> </a:t>
            </a:r>
            <a:r>
              <a:rPr lang="en-US" dirty="0" err="1"/>
              <a:t>s.t.</a:t>
            </a:r>
            <a:r>
              <a:rPr lang="en-US" dirty="0"/>
              <a:t> &amp; ||\beta||^2=1</a:t>
            </a:r>
          </a:p>
          <a:p>
            <a:r>
              <a:rPr lang="en-US" dirty="0"/>
              <a:t>\end{matrix}\right.</a:t>
            </a:r>
          </a:p>
        </p:txBody>
      </p:sp>
      <p:sp>
        <p:nvSpPr>
          <p:cNvPr id="4" name="Slide Number Placeholder 3"/>
          <p:cNvSpPr>
            <a:spLocks noGrp="1"/>
          </p:cNvSpPr>
          <p:nvPr>
            <p:ph type="sldNum" sz="quarter" idx="5"/>
          </p:nvPr>
        </p:nvSpPr>
        <p:spPr/>
        <p:txBody>
          <a:bodyPr/>
          <a:lstStyle/>
          <a:p>
            <a:fld id="{C3AAF71C-6015-4670-870D-7FE113402D6E}" type="slidenum">
              <a:rPr lang="en-US" smtClean="0"/>
              <a:t>45</a:t>
            </a:fld>
            <a:endParaRPr lang="en-US"/>
          </a:p>
        </p:txBody>
      </p:sp>
    </p:spTree>
    <p:extLst>
      <p:ext uri="{BB962C8B-B14F-4D97-AF65-F5344CB8AC3E}">
        <p14:creationId xmlns:p14="http://schemas.microsoft.com/office/powerpoint/2010/main" val="525061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 = \lambda v  \</a:t>
            </a:r>
            <a:r>
              <a:rPr lang="en-US" dirty="0" err="1"/>
              <a:t>mapsto</a:t>
            </a:r>
            <a:r>
              <a:rPr lang="en-US" dirty="0"/>
              <a:t> </a:t>
            </a:r>
            <a:r>
              <a:rPr lang="en-US" dirty="0" err="1"/>
              <a:t>v^TAv</a:t>
            </a:r>
            <a:r>
              <a:rPr lang="en-US" dirty="0"/>
              <a:t> = \lambda</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46</a:t>
            </a:fld>
            <a:endParaRPr lang="en-US"/>
          </a:p>
        </p:txBody>
      </p:sp>
    </p:spTree>
    <p:extLst>
      <p:ext uri="{BB962C8B-B14F-4D97-AF65-F5344CB8AC3E}">
        <p14:creationId xmlns:p14="http://schemas.microsoft.com/office/powerpoint/2010/main" val="3280732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a:p>
            <a:r>
              <a:rPr lang="en-US" dirty="0"/>
              <a:t>y = </a:t>
            </a:r>
          </a:p>
          <a:p>
            <a:r>
              <a:rPr lang="en-US" dirty="0"/>
              <a:t>\begin{</a:t>
            </a:r>
            <a:r>
              <a:rPr lang="en-US" dirty="0" err="1"/>
              <a:t>bmatrix</a:t>
            </a:r>
            <a:r>
              <a:rPr lang="en-US" dirty="0"/>
              <a:t>}</a:t>
            </a:r>
          </a:p>
          <a:p>
            <a:r>
              <a:rPr lang="en-US" dirty="0"/>
              <a:t>y_1\\ </a:t>
            </a:r>
          </a:p>
          <a:p>
            <a:r>
              <a:rPr lang="en-US" dirty="0"/>
              <a:t>\</a:t>
            </a:r>
            <a:r>
              <a:rPr lang="en-US" dirty="0" err="1"/>
              <a:t>vdots</a:t>
            </a:r>
            <a:r>
              <a:rPr lang="en-US" dirty="0"/>
              <a:t>\\ </a:t>
            </a:r>
          </a:p>
          <a:p>
            <a:r>
              <a:rPr lang="en-US" dirty="0" err="1"/>
              <a:t>y_N</a:t>
            </a:r>
            <a:endParaRPr lang="en-US" dirty="0"/>
          </a:p>
          <a:p>
            <a:r>
              <a:rPr lang="en-US" dirty="0"/>
              <a:t>\end{</a:t>
            </a:r>
            <a:r>
              <a:rPr lang="en-US" dirty="0" err="1"/>
              <a:t>bmatrix</a:t>
            </a:r>
            <a:r>
              <a:rPr lang="en-US" dirty="0"/>
              <a:t>}</a:t>
            </a:r>
          </a:p>
          <a:p>
            <a:r>
              <a:rPr lang="en-US" dirty="0"/>
              <a:t>\,\,\,</a:t>
            </a:r>
          </a:p>
          <a:p>
            <a:r>
              <a:rPr lang="en-US" dirty="0"/>
              <a:t>X=</a:t>
            </a:r>
          </a:p>
          <a:p>
            <a:r>
              <a:rPr lang="en-US" dirty="0"/>
              <a:t>\begin{</a:t>
            </a:r>
            <a:r>
              <a:rPr lang="en-US" dirty="0" err="1"/>
              <a:t>bmatrix</a:t>
            </a:r>
            <a:r>
              <a:rPr lang="en-US" dirty="0"/>
              <a:t>}</a:t>
            </a:r>
          </a:p>
          <a:p>
            <a:r>
              <a:rPr lang="en-US" dirty="0"/>
              <a:t>x_1^2&amp;x_1&amp;1\\ </a:t>
            </a:r>
          </a:p>
          <a:p>
            <a:r>
              <a:rPr lang="en-US" dirty="0"/>
              <a:t>\</a:t>
            </a:r>
            <a:r>
              <a:rPr lang="en-US" dirty="0" err="1"/>
              <a:t>vdots</a:t>
            </a:r>
            <a:r>
              <a:rPr lang="en-US" dirty="0"/>
              <a:t>&amp;\</a:t>
            </a:r>
            <a:r>
              <a:rPr lang="en-US" dirty="0" err="1"/>
              <a:t>vdots</a:t>
            </a:r>
            <a:r>
              <a:rPr lang="en-US" dirty="0"/>
              <a:t>&amp;\</a:t>
            </a:r>
            <a:r>
              <a:rPr lang="en-US" dirty="0" err="1"/>
              <a:t>vdots</a:t>
            </a:r>
            <a:r>
              <a:rPr lang="en-US" dirty="0"/>
              <a:t>\\ </a:t>
            </a:r>
          </a:p>
          <a:p>
            <a:r>
              <a:rPr lang="en-US" dirty="0"/>
              <a:t>x_N^2&amp;x_N&amp;1</a:t>
            </a:r>
          </a:p>
          <a:p>
            <a:r>
              <a:rPr lang="en-US" dirty="0"/>
              <a:t>\end{</a:t>
            </a:r>
            <a:r>
              <a:rPr lang="en-US" dirty="0" err="1"/>
              <a:t>bmatrix</a:t>
            </a:r>
            <a:r>
              <a:rPr lang="en-US" dirty="0"/>
              <a:t>}</a:t>
            </a:r>
          </a:p>
          <a:p>
            <a:r>
              <a:rPr lang="en-US" dirty="0"/>
              <a:t>\,\,\,</a:t>
            </a:r>
          </a:p>
          <a:p>
            <a:r>
              <a:rPr lang="en-US" dirty="0"/>
              <a:t>\beta=</a:t>
            </a:r>
          </a:p>
          <a:p>
            <a:r>
              <a:rPr lang="en-US" dirty="0"/>
              <a:t>\begin{</a:t>
            </a:r>
            <a:r>
              <a:rPr lang="en-US" dirty="0" err="1"/>
              <a:t>bmatrix</a:t>
            </a:r>
            <a:r>
              <a:rPr lang="en-US" dirty="0"/>
              <a:t>}</a:t>
            </a:r>
          </a:p>
          <a:p>
            <a:r>
              <a:rPr lang="en-US" dirty="0"/>
              <a:t>a\\ </a:t>
            </a:r>
          </a:p>
          <a:p>
            <a:r>
              <a:rPr lang="en-US" dirty="0"/>
              <a:t>b\\</a:t>
            </a:r>
          </a:p>
          <a:p>
            <a:r>
              <a:rPr lang="en-US" dirty="0"/>
              <a:t>c</a:t>
            </a:r>
          </a:p>
          <a:p>
            <a:r>
              <a:rPr lang="en-US" dirty="0"/>
              <a:t>\end{</a:t>
            </a:r>
            <a:r>
              <a:rPr lang="en-US" dirty="0" err="1"/>
              <a:t>bmatrix</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49</a:t>
            </a:fld>
            <a:endParaRPr lang="en-US"/>
          </a:p>
        </p:txBody>
      </p:sp>
    </p:spTree>
    <p:extLst>
      <p:ext uri="{BB962C8B-B14F-4D97-AF65-F5344CB8AC3E}">
        <p14:creationId xmlns:p14="http://schemas.microsoft.com/office/powerpoint/2010/main" val="176923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y_1\\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y_N</a:t>
            </a: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x_1^2&amp;x_1&amp;1\\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x_N^2&amp;x_N&amp;1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\beta=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C3AAF71C-6015-4670-870D-7FE113402D6E}" type="slidenum">
              <a:rPr lang="en-US" smtClean="0"/>
              <a:t>50</a:t>
            </a:fld>
            <a:endParaRPr lang="en-US"/>
          </a:p>
        </p:txBody>
      </p:sp>
    </p:spTree>
    <p:extLst>
      <p:ext uri="{BB962C8B-B14F-4D97-AF65-F5344CB8AC3E}">
        <p14:creationId xmlns:p14="http://schemas.microsoft.com/office/powerpoint/2010/main" val="838643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57</a:t>
            </a:fld>
            <a:endParaRPr lang="en-US"/>
          </a:p>
        </p:txBody>
      </p:sp>
    </p:spTree>
    <p:extLst>
      <p:ext uri="{BB962C8B-B14F-4D97-AF65-F5344CB8AC3E}">
        <p14:creationId xmlns:p14="http://schemas.microsoft.com/office/powerpoint/2010/main" val="38759283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87</a:t>
            </a:fld>
            <a:endParaRPr lang="en-US"/>
          </a:p>
        </p:txBody>
      </p:sp>
    </p:spTree>
    <p:extLst>
      <p:ext uri="{BB962C8B-B14F-4D97-AF65-F5344CB8AC3E}">
        <p14:creationId xmlns:p14="http://schemas.microsoft.com/office/powerpoint/2010/main" val="2173102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t>
            </a:r>
          </a:p>
          <a:p>
            <a:r>
              <a:rPr lang="pt-BR" dirty="0"/>
              <a:t>e =\frac{1}{N}\sum_{i=1}^{N} (y_i-mx_i-b)^2</a:t>
            </a:r>
          </a:p>
          <a:p>
            <a:endParaRPr lang="pt-BR" dirty="0"/>
          </a:p>
          <a:p>
            <a:r>
              <a:rPr lang="pt-BR" dirty="0"/>
              <a:t>\\</a:t>
            </a:r>
          </a:p>
          <a:p>
            <a:r>
              <a:rPr lang="pt-BR" dirty="0"/>
              <a:t>\overline{x}=\frac{1}{N}\sum_{i=1}^{N} x_i , \,\, \overline{y}=\frac{1}{N}\sum_{i=1}^{N} y_i </a:t>
            </a:r>
          </a:p>
          <a:p>
            <a:r>
              <a:rPr lang="pt-BR" dirty="0"/>
              <a:t>\\</a:t>
            </a:r>
          </a:p>
          <a:p>
            <a:r>
              <a:rPr lang="pt-BR" dirty="0"/>
              <a:t>0=\frac{\partial e}{\partial b}  =\frac{-2}{N}\sum_{i=1}^{N} (y_i-mx_i-b) \mapsto 0 =\frac{1}{N}\sum_{i=1}^{N} (y_i-mx_i-b)\mapsto b=\overline{y}-m\overline{x}</a:t>
            </a:r>
          </a:p>
          <a:p>
            <a:endParaRPr lang="pt-BR" dirty="0"/>
          </a:p>
          <a:p>
            <a:r>
              <a:rPr lang="pt-BR" dirty="0"/>
              <a:t>\\</a:t>
            </a:r>
          </a:p>
          <a:p>
            <a:r>
              <a:rPr lang="pt-BR" dirty="0"/>
              <a:t>0=\frac{\partial e}{\partial m} \mapsto ...\mapsto m = \frac{\sum_{i=1}^{N} (y_i-\overline{y})(x_i-\overline{x}) }{\sum_{i=1}^{N}(x_i-\overline{x}) ^2}</a:t>
            </a:r>
          </a:p>
          <a:p>
            <a:endParaRPr lang="pt-BR" dirty="0"/>
          </a:p>
        </p:txBody>
      </p:sp>
      <p:sp>
        <p:nvSpPr>
          <p:cNvPr id="4" name="Slide Number Placeholder 3"/>
          <p:cNvSpPr>
            <a:spLocks noGrp="1"/>
          </p:cNvSpPr>
          <p:nvPr>
            <p:ph type="sldNum" sz="quarter" idx="5"/>
          </p:nvPr>
        </p:nvSpPr>
        <p:spPr/>
        <p:txBody>
          <a:bodyPr/>
          <a:lstStyle/>
          <a:p>
            <a:fld id="{C3AAF71C-6015-4670-870D-7FE113402D6E}" type="slidenum">
              <a:rPr lang="en-US" smtClean="0"/>
              <a:t>11</a:t>
            </a:fld>
            <a:endParaRPr lang="en-US"/>
          </a:p>
        </p:txBody>
      </p:sp>
    </p:spTree>
    <p:extLst>
      <p:ext uri="{BB962C8B-B14F-4D97-AF65-F5344CB8AC3E}">
        <p14:creationId xmlns:p14="http://schemas.microsoft.com/office/powerpoint/2010/main" val="1208253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88</a:t>
            </a:fld>
            <a:endParaRPr lang="en-US"/>
          </a:p>
        </p:txBody>
      </p:sp>
    </p:spTree>
    <p:extLst>
      <p:ext uri="{BB962C8B-B14F-4D97-AF65-F5344CB8AC3E}">
        <p14:creationId xmlns:p14="http://schemas.microsoft.com/office/powerpoint/2010/main" val="124822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89</a:t>
            </a:fld>
            <a:endParaRPr lang="en-US"/>
          </a:p>
        </p:txBody>
      </p:sp>
    </p:spTree>
    <p:extLst>
      <p:ext uri="{BB962C8B-B14F-4D97-AF65-F5344CB8AC3E}">
        <p14:creationId xmlns:p14="http://schemas.microsoft.com/office/powerpoint/2010/main" val="21541459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90</a:t>
            </a:fld>
            <a:endParaRPr lang="en-US"/>
          </a:p>
        </p:txBody>
      </p:sp>
    </p:spTree>
    <p:extLst>
      <p:ext uri="{BB962C8B-B14F-4D97-AF65-F5344CB8AC3E}">
        <p14:creationId xmlns:p14="http://schemas.microsoft.com/office/powerpoint/2010/main" val="3903857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91</a:t>
            </a:fld>
            <a:endParaRPr lang="en-US"/>
          </a:p>
        </p:txBody>
      </p:sp>
    </p:spTree>
    <p:extLst>
      <p:ext uri="{BB962C8B-B14F-4D97-AF65-F5344CB8AC3E}">
        <p14:creationId xmlns:p14="http://schemas.microsoft.com/office/powerpoint/2010/main" val="74983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92</a:t>
            </a:fld>
            <a:endParaRPr lang="en-US"/>
          </a:p>
        </p:txBody>
      </p:sp>
    </p:spTree>
    <p:extLst>
      <p:ext uri="{BB962C8B-B14F-4D97-AF65-F5344CB8AC3E}">
        <p14:creationId xmlns:p14="http://schemas.microsoft.com/office/powerpoint/2010/main" val="68427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93</a:t>
            </a:fld>
            <a:endParaRPr lang="en-US"/>
          </a:p>
        </p:txBody>
      </p:sp>
    </p:spTree>
    <p:extLst>
      <p:ext uri="{BB962C8B-B14F-4D97-AF65-F5344CB8AC3E}">
        <p14:creationId xmlns:p14="http://schemas.microsoft.com/office/powerpoint/2010/main" val="36428087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94</a:t>
            </a:fld>
            <a:endParaRPr lang="en-US"/>
          </a:p>
        </p:txBody>
      </p:sp>
    </p:spTree>
    <p:extLst>
      <p:ext uri="{BB962C8B-B14F-4D97-AF65-F5344CB8AC3E}">
        <p14:creationId xmlns:p14="http://schemas.microsoft.com/office/powerpoint/2010/main" val="20947008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95</a:t>
            </a:fld>
            <a:endParaRPr lang="en-US"/>
          </a:p>
        </p:txBody>
      </p:sp>
    </p:spTree>
    <p:extLst>
      <p:ext uri="{BB962C8B-B14F-4D97-AF65-F5344CB8AC3E}">
        <p14:creationId xmlns:p14="http://schemas.microsoft.com/office/powerpoint/2010/main" val="1619506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12</a:t>
            </a:fld>
            <a:endParaRPr lang="en-US"/>
          </a:p>
        </p:txBody>
      </p:sp>
    </p:spTree>
    <p:extLst>
      <p:ext uri="{BB962C8B-B14F-4D97-AF65-F5344CB8AC3E}">
        <p14:creationId xmlns:p14="http://schemas.microsoft.com/office/powerpoint/2010/main" val="195670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13</a:t>
            </a:fld>
            <a:endParaRPr lang="en-US"/>
          </a:p>
        </p:txBody>
      </p:sp>
    </p:spTree>
    <p:extLst>
      <p:ext uri="{BB962C8B-B14F-4D97-AF65-F5344CB8AC3E}">
        <p14:creationId xmlns:p14="http://schemas.microsoft.com/office/powerpoint/2010/main" val="3875038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14</a:t>
            </a:fld>
            <a:endParaRPr lang="en-US"/>
          </a:p>
        </p:txBody>
      </p:sp>
    </p:spTree>
    <p:extLst>
      <p:ext uri="{BB962C8B-B14F-4D97-AF65-F5344CB8AC3E}">
        <p14:creationId xmlns:p14="http://schemas.microsoft.com/office/powerpoint/2010/main" val="1035037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15</a:t>
            </a:fld>
            <a:endParaRPr lang="en-US"/>
          </a:p>
        </p:txBody>
      </p:sp>
    </p:spTree>
    <p:extLst>
      <p:ext uri="{BB962C8B-B14F-4D97-AF65-F5344CB8AC3E}">
        <p14:creationId xmlns:p14="http://schemas.microsoft.com/office/powerpoint/2010/main" val="3871227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16</a:t>
            </a:fld>
            <a:endParaRPr lang="en-US"/>
          </a:p>
        </p:txBody>
      </p:sp>
    </p:spTree>
    <p:extLst>
      <p:ext uri="{BB962C8B-B14F-4D97-AF65-F5344CB8AC3E}">
        <p14:creationId xmlns:p14="http://schemas.microsoft.com/office/powerpoint/2010/main" val="903667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2800" y="1"/>
            <a:ext cx="103632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828800" y="5105400"/>
            <a:ext cx="85344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2965341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28-Feb-20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789235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28-Feb-20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203667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802536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11251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28-Feb-20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211764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28-Feb-20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58457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28-Feb-20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991885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28-Feb-20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192106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28-Feb-20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15150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28-Feb-20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68839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28-Feb-20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111818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28-Feb-20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047973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3200" y="0"/>
            <a:ext cx="117856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203200" y="762000"/>
            <a:ext cx="117856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8"/>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28-Feb-20</a:t>
            </a:fld>
            <a:endParaRPr lang="en-US"/>
          </a:p>
        </p:txBody>
      </p:sp>
      <p:sp>
        <p:nvSpPr>
          <p:cNvPr id="5" name="Footer Placeholder 4"/>
          <p:cNvSpPr>
            <a:spLocks noGrp="1"/>
          </p:cNvSpPr>
          <p:nvPr>
            <p:ph type="ftr" sz="quarter" idx="3"/>
          </p:nvPr>
        </p:nvSpPr>
        <p:spPr>
          <a:xfrm>
            <a:off x="4165600" y="6492878"/>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a:p>
        </p:txBody>
      </p:sp>
    </p:spTree>
    <p:extLst>
      <p:ext uri="{BB962C8B-B14F-4D97-AF65-F5344CB8AC3E}">
        <p14:creationId xmlns:p14="http://schemas.microsoft.com/office/powerpoint/2010/main" val="29384209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aiismath.com/"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19.png"/><Relationship Id="rId7" Type="http://schemas.openxmlformats.org/officeDocument/2006/relationships/image" Target="../media/image14.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7.gif"/><Relationship Id="rId5" Type="http://schemas.openxmlformats.org/officeDocument/2006/relationships/image" Target="../media/image12.png"/><Relationship Id="rId10" Type="http://schemas.openxmlformats.org/officeDocument/2006/relationships/image" Target="../media/image18.gif"/><Relationship Id="rId4" Type="http://schemas.openxmlformats.org/officeDocument/2006/relationships/image" Target="../media/image11.png"/><Relationship Id="rId9" Type="http://schemas.openxmlformats.org/officeDocument/2006/relationships/image" Target="../media/image16.gif"/></Relationships>
</file>

<file path=ppt/slides/_rels/slide10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7.png"/><Relationship Id="rId3" Type="http://schemas.openxmlformats.org/officeDocument/2006/relationships/image" Target="../media/image65.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62.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3.png"/></Relationships>
</file>

<file path=ppt/slides/_rels/slide10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7.png"/><Relationship Id="rId3" Type="http://schemas.openxmlformats.org/officeDocument/2006/relationships/image" Target="../media/image65.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62.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3.png"/></Relationships>
</file>

<file path=ppt/slides/_rels/slide10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7.pn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6.png"/><Relationship Id="rId15" Type="http://schemas.openxmlformats.org/officeDocument/2006/relationships/image" Target="../media/image62.png"/><Relationship Id="rId10" Type="http://schemas.openxmlformats.org/officeDocument/2006/relationships/image" Target="../media/image53.png"/><Relationship Id="rId4" Type="http://schemas.openxmlformats.org/officeDocument/2006/relationships/image" Target="../media/image65.png"/><Relationship Id="rId9" Type="http://schemas.openxmlformats.org/officeDocument/2006/relationships/image" Target="../media/image52.png"/><Relationship Id="rId14" Type="http://schemas.openxmlformats.org/officeDocument/2006/relationships/image" Target="../media/image63.png"/></Relationships>
</file>

<file path=ppt/slides/_rels/slide10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7.pn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10.png"/><Relationship Id="rId16" Type="http://schemas.openxmlformats.org/officeDocument/2006/relationships/image" Target="../media/image720.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6.png"/><Relationship Id="rId15" Type="http://schemas.openxmlformats.org/officeDocument/2006/relationships/image" Target="../media/image62.png"/><Relationship Id="rId10" Type="http://schemas.openxmlformats.org/officeDocument/2006/relationships/image" Target="../media/image53.png"/><Relationship Id="rId4" Type="http://schemas.openxmlformats.org/officeDocument/2006/relationships/image" Target="../media/image65.png"/><Relationship Id="rId9" Type="http://schemas.openxmlformats.org/officeDocument/2006/relationships/image" Target="../media/image52.png"/><Relationship Id="rId14" Type="http://schemas.openxmlformats.org/officeDocument/2006/relationships/image" Target="../media/image63.png"/></Relationships>
</file>

<file path=ppt/slides/_rels/slide1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0.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3.png"/><Relationship Id="rId3" Type="http://schemas.openxmlformats.org/officeDocument/2006/relationships/image" Target="../media/image65.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2.png"/></Relationships>
</file>

<file path=ppt/slides/_rels/slide10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9.png"/><Relationship Id="rId3" Type="http://schemas.openxmlformats.org/officeDocument/2006/relationships/image" Target="../media/image72.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62.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3.png"/></Relationships>
</file>

<file path=ppt/slides/_rels/slide10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9.png"/><Relationship Id="rId3" Type="http://schemas.openxmlformats.org/officeDocument/2006/relationships/image" Target="../media/image75.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10.png"/><Relationship Id="rId16" Type="http://schemas.openxmlformats.org/officeDocument/2006/relationships/image" Target="../media/image62.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63.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0.png"/></Relationships>
</file>

<file path=ppt/slides/_rels/slide10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9.png"/><Relationship Id="rId3" Type="http://schemas.openxmlformats.org/officeDocument/2006/relationships/image" Target="../media/image76.png"/><Relationship Id="rId7" Type="http://schemas.openxmlformats.org/officeDocument/2006/relationships/image" Target="../media/image50.png"/><Relationship Id="rId12" Type="http://schemas.openxmlformats.org/officeDocument/2006/relationships/image" Target="../media/image58.png"/><Relationship Id="rId17" Type="http://schemas.openxmlformats.org/officeDocument/2006/relationships/image" Target="../media/image62.png"/><Relationship Id="rId2" Type="http://schemas.openxmlformats.org/officeDocument/2006/relationships/image" Target="../media/image710.png"/><Relationship Id="rId16" Type="http://schemas.openxmlformats.org/officeDocument/2006/relationships/image" Target="../media/image63.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61.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21.png"/></Relationships>
</file>

<file path=ppt/slides/_rels/slide110.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18.gif"/></Relationships>
</file>

<file path=ppt/slides/_rels/slide1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18.gif"/></Relationships>
</file>

<file path=ppt/slides/_rels/slide1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8.gif"/></Relationships>
</file>

<file path=ppt/slides/_rels/slide2.xml.rels><?xml version="1.0" encoding="UTF-8" standalone="yes"?>
<Relationships xmlns="http://schemas.openxmlformats.org/package/2006/relationships"><Relationship Id="rId3" Type="http://schemas.openxmlformats.org/officeDocument/2006/relationships/hyperlink" Target="http://www.cs.cornell.edu/courses/cs5670/2019sp/lectures/lectures.html" TargetMode="External"/><Relationship Id="rId2" Type="http://schemas.openxmlformats.org/officeDocument/2006/relationships/hyperlink" Target="http://szeliski.org/Book/" TargetMode="External"/><Relationship Id="rId1" Type="http://schemas.openxmlformats.org/officeDocument/2006/relationships/slideLayout" Target="../slideLayouts/slideLayout2.xml"/><Relationship Id="rId4" Type="http://schemas.openxmlformats.org/officeDocument/2006/relationships/hyperlink" Target="http://www.cs.cmu.edu/~1638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8.gif"/></Relationships>
</file>

<file path=ppt/slides/_rels/slide2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18.gif"/></Relationships>
</file>

<file path=ppt/slides/_rels/slide2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18.gif"/></Relationships>
</file>

<file path=ppt/slides/_rels/slide2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18.gif"/></Relationships>
</file>

<file path=ppt/slides/_rels/slide2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18.gif"/></Relationships>
</file>

<file path=ppt/slides/_rels/slide2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18.gif"/></Relationships>
</file>

<file path=ppt/slides/_rels/slide2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18.gif"/></Relationships>
</file>

<file path=ppt/slides/_rels/slide2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18.gif"/></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3.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Least_absolute_deviation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3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3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3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5.gif"/><Relationship Id="rId4" Type="http://schemas.openxmlformats.org/officeDocument/2006/relationships/image" Target="../media/image34.gif"/></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Singular_value_decomposition" TargetMode="External"/><Relationship Id="rId2" Type="http://schemas.openxmlformats.org/officeDocument/2006/relationships/hyperlink" Target="http://cmp.felk.cvut.cz/cmp/courses/XE33PVR/WS20072008/Lectures/Supporting/constrained_lsq.pdf"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50.xml.rels><?xml version="1.0" encoding="UTF-8" standalone="yes"?>
<Relationships xmlns="http://schemas.openxmlformats.org/package/2006/relationships"><Relationship Id="rId3" Type="http://schemas.openxmlformats.org/officeDocument/2006/relationships/hyperlink" Target="http://people.duke.edu/~hpgavin/SystemID/CourseNotes/TotalLeastSquares.pdf"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40.gif"/><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6.png"/><Relationship Id="rId7"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2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6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6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6.png"/><Relationship Id="rId7"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8.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6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6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7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7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9.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7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9.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7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9.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7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9.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7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17" Type="http://schemas.openxmlformats.org/officeDocument/2006/relationships/image" Target="../media/image61.png"/><Relationship Id="rId2" Type="http://schemas.openxmlformats.org/officeDocument/2006/relationships/image" Target="../media/image45.png"/><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9.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7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17" Type="http://schemas.openxmlformats.org/officeDocument/2006/relationships/image" Target="../media/image61.png"/><Relationship Id="rId2" Type="http://schemas.openxmlformats.org/officeDocument/2006/relationships/image" Target="../media/image45.png"/><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9.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0.png"/><Relationship Id="rId9" Type="http://schemas.openxmlformats.org/officeDocument/2006/relationships/image" Target="../media/image60.png"/></Relationships>
</file>

<file path=ppt/slides/_rels/slide8.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10.png"/><Relationship Id="rId7" Type="http://schemas.openxmlformats.org/officeDocument/2006/relationships/image" Target="../media/image14.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gif"/></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0.png"/></Relationships>
</file>

<file path=ppt/slides/_rels/slide8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0.png"/></Relationships>
</file>

<file path=ppt/slides/_rels/slide8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60.png"/></Relationships>
</file>

<file path=ppt/slides/_rels/slide8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0.png"/><Relationship Id="rId9" Type="http://schemas.openxmlformats.org/officeDocument/2006/relationships/image" Target="../media/image60.png"/></Relationships>
</file>

<file path=ppt/slides/_rels/slide8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0.png"/><Relationship Id="rId9" Type="http://schemas.openxmlformats.org/officeDocument/2006/relationships/image" Target="../media/image6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4.gi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88.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4.gi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89.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4.gi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90.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4.gi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91.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4.gi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92.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4.gi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93.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4.gi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94.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4.gi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95.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4.gi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8.png"/><Relationship Id="rId18" Type="http://schemas.openxmlformats.org/officeDocument/2006/relationships/image" Target="../media/image62.png"/><Relationship Id="rId3" Type="http://schemas.openxmlformats.org/officeDocument/2006/relationships/image" Target="../media/image46.png"/><Relationship Id="rId7" Type="http://schemas.openxmlformats.org/officeDocument/2006/relationships/image" Target="../media/image51.png"/><Relationship Id="rId12" Type="http://schemas.openxmlformats.org/officeDocument/2006/relationships/image" Target="../media/image67.png"/><Relationship Id="rId17" Type="http://schemas.openxmlformats.org/officeDocument/2006/relationships/image" Target="../media/image63.png"/><Relationship Id="rId2" Type="http://schemas.openxmlformats.org/officeDocument/2006/relationships/image" Target="../media/image65.png"/><Relationship Id="rId16"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8.png"/><Relationship Id="rId5" Type="http://schemas.openxmlformats.org/officeDocument/2006/relationships/image" Target="../media/image49.png"/><Relationship Id="rId15" Type="http://schemas.openxmlformats.org/officeDocument/2006/relationships/image" Target="../media/image70.png"/><Relationship Id="rId10" Type="http://schemas.openxmlformats.org/officeDocument/2006/relationships/image" Target="../media/image54.png"/><Relationship Id="rId19" Type="http://schemas.openxmlformats.org/officeDocument/2006/relationships/image" Target="../media/image73.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69.png"/></Relationships>
</file>

<file path=ppt/slides/_rels/slide9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7.png"/><Relationship Id="rId3" Type="http://schemas.openxmlformats.org/officeDocument/2006/relationships/image" Target="../media/image65.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62.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3.png"/></Relationships>
</file>

<file path=ppt/slides/_rels/slide9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7.png"/><Relationship Id="rId3" Type="http://schemas.openxmlformats.org/officeDocument/2006/relationships/image" Target="../media/image65.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62.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BF364-950D-4570-940B-C8C9B1C553FD}"/>
              </a:ext>
            </a:extLst>
          </p:cNvPr>
          <p:cNvSpPr>
            <a:spLocks noGrp="1"/>
          </p:cNvSpPr>
          <p:nvPr>
            <p:ph type="ctrTitle"/>
          </p:nvPr>
        </p:nvSpPr>
        <p:spPr/>
        <p:txBody>
          <a:bodyPr>
            <a:normAutofit/>
          </a:bodyPr>
          <a:lstStyle/>
          <a:p>
            <a:r>
              <a:rPr lang="en-US" dirty="0"/>
              <a:t>Curve fitting</a:t>
            </a:r>
          </a:p>
        </p:txBody>
      </p:sp>
      <p:pic>
        <p:nvPicPr>
          <p:cNvPr id="1026" name="Picture 2">
            <a:extLst>
              <a:ext uri="{FF2B5EF4-FFF2-40B4-BE49-F238E27FC236}">
                <a16:creationId xmlns:a16="http://schemas.microsoft.com/office/drawing/2014/main" id="{20BD3AE8-0991-400A-9E7E-7829B530A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1020" y="967350"/>
            <a:ext cx="6129959" cy="426316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D528F120-4B64-4E55-BC45-C24207E7BAF0}"/>
              </a:ext>
            </a:extLst>
          </p:cNvPr>
          <p:cNvSpPr>
            <a:spLocks noGrp="1"/>
          </p:cNvSpPr>
          <p:nvPr>
            <p:ph type="subTitle" idx="1"/>
          </p:nvPr>
        </p:nvSpPr>
        <p:spPr>
          <a:xfrm>
            <a:off x="1828800" y="5309383"/>
            <a:ext cx="8534400" cy="1162534"/>
          </a:xfrm>
        </p:spPr>
        <p:txBody>
          <a:bodyPr/>
          <a:lstStyle/>
          <a:p>
            <a:r>
              <a:rPr lang="en-US" dirty="0"/>
              <a:t>Yoni Chechik</a:t>
            </a:r>
          </a:p>
          <a:p>
            <a:r>
              <a:rPr lang="en-US" dirty="0">
                <a:hlinkClick r:id="rId3"/>
              </a:rPr>
              <a:t>www.AIisMath.com</a:t>
            </a:r>
            <a:endParaRPr lang="en-US" dirty="0"/>
          </a:p>
          <a:p>
            <a:endParaRPr lang="en-US" dirty="0"/>
          </a:p>
        </p:txBody>
      </p:sp>
      <p:pic>
        <p:nvPicPr>
          <p:cNvPr id="6" name="Picture 5" descr="A picture containing toy&#10;&#10;Description automatically generated">
            <a:extLst>
              <a:ext uri="{FF2B5EF4-FFF2-40B4-BE49-F238E27FC236}">
                <a16:creationId xmlns:a16="http://schemas.microsoft.com/office/drawing/2014/main" id="{30B61127-1E8D-4BE1-A62A-84BB4A615C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6040" y="5773179"/>
            <a:ext cx="698738" cy="698738"/>
          </a:xfrm>
          <a:prstGeom prst="rect">
            <a:avLst/>
          </a:prstGeom>
        </p:spPr>
      </p:pic>
    </p:spTree>
    <p:extLst>
      <p:ext uri="{BB962C8B-B14F-4D97-AF65-F5344CB8AC3E}">
        <p14:creationId xmlns:p14="http://schemas.microsoft.com/office/powerpoint/2010/main" val="808866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is the one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r>
                  <a:rPr lang="en-US" dirty="0">
                    <a:highlight>
                      <a:srgbClr val="FFFF00"/>
                    </a:highlight>
                  </a:rPr>
                  <a:t>How do we find this set of variables?</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DD44C0F-F5D1-4EDE-BEE0-33DE067691D9}"/>
              </a:ext>
            </a:extLst>
          </p:cNvPr>
          <p:cNvSpPr>
            <a:spLocks noGrp="1"/>
          </p:cNvSpPr>
          <p:nvPr>
            <p:ph type="title"/>
          </p:nvPr>
        </p:nvSpPr>
        <p:spPr/>
        <p:txBody>
          <a:bodyPr>
            <a:normAutofit fontScale="90000"/>
          </a:bodyPr>
          <a:lstStyle/>
          <a:p>
            <a:r>
              <a:rPr lang="en-US" dirty="0"/>
              <a:t>Line fitting- Line fitting- linear least squares (LS): step by step example</a:t>
            </a:r>
          </a:p>
        </p:txBody>
      </p:sp>
      <p:grpSp>
        <p:nvGrpSpPr>
          <p:cNvPr id="4" name="Group 3">
            <a:extLst>
              <a:ext uri="{FF2B5EF4-FFF2-40B4-BE49-F238E27FC236}">
                <a16:creationId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a:extLst>
              <a:ext uri="{FF2B5EF4-FFF2-40B4-BE49-F238E27FC236}">
                <a16:creationId xmlns:a16="http://schemas.microsoft.com/office/drawing/2014/main" id="{BBD7BC3C-D5E7-430B-88E5-1BF67C3F2F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7917" y="3554102"/>
            <a:ext cx="3698874" cy="98636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3C3A8C17-C350-4833-AA2A-A3EA8E1D57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7917" y="2294141"/>
            <a:ext cx="3428641" cy="86164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532B59A4-339F-4DBC-980A-3856067B0FC7}"/>
              </a:ext>
            </a:extLst>
          </p:cNvPr>
          <p:cNvCxnSpPr/>
          <p:nvPr/>
        </p:nvCxnSpPr>
        <p:spPr>
          <a:xfrm>
            <a:off x="2150042" y="3193779"/>
            <a:ext cx="0" cy="3393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5371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a:off x="2119927" y="4263184"/>
            <a:ext cx="2413043" cy="1"/>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Line"/>
          <p:cNvSpPr/>
          <p:nvPr/>
        </p:nvSpPr>
        <p:spPr>
          <a:xfrm flipV="1">
            <a:off x="2870779" y="4265983"/>
            <a:ext cx="1" cy="330399"/>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2" name="Circle"/>
          <p:cNvSpPr/>
          <p:nvPr/>
        </p:nvSpPr>
        <p:spPr>
          <a:xfrm>
            <a:off x="9253169" y="4223742"/>
            <a:ext cx="105180"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23" name="Connection Line"/>
          <p:cNvSpPr/>
          <p:nvPr/>
        </p:nvSpPr>
        <p:spPr>
          <a:xfrm>
            <a:off x="2868878" y="4417146"/>
            <a:ext cx="245334" cy="169030"/>
          </a:xfrm>
          <a:custGeom>
            <a:avLst/>
            <a:gdLst/>
            <a:ahLst/>
            <a:cxnLst>
              <a:cxn ang="0">
                <a:pos x="wd2" y="hd2"/>
              </a:cxn>
              <a:cxn ang="5400000">
                <a:pos x="wd2" y="hd2"/>
              </a:cxn>
              <a:cxn ang="10800000">
                <a:pos x="wd2" y="hd2"/>
              </a:cxn>
              <a:cxn ang="16200000">
                <a:pos x="wd2" y="hd2"/>
              </a:cxn>
            </a:cxnLst>
            <a:rect l="0" t="0" r="r" b="b"/>
            <a:pathLst>
              <a:path w="21600" h="19548" extrusionOk="0">
                <a:moveTo>
                  <a:pt x="21600" y="19548"/>
                </a:moveTo>
                <a:cubicBezTo>
                  <a:pt x="18932" y="4271"/>
                  <a:pt x="11732" y="-2052"/>
                  <a:pt x="0" y="580"/>
                </a:cubicBezTo>
              </a:path>
            </a:pathLst>
          </a:custGeom>
          <a:ln w="25400">
            <a:solidFill>
              <a:schemeClr val="accent5"/>
            </a:solidFill>
            <a:miter lim="400000"/>
          </a:ln>
        </p:spPr>
        <p:txBody>
          <a:bodyPr lIns="76535" tIns="38268" rIns="76535" bIns="38268"/>
          <a:lstStyle/>
          <a:p>
            <a:endParaRPr/>
          </a:p>
        </p:txBody>
      </p:sp>
      <p:pic>
        <p:nvPicPr>
          <p:cNvPr id="24"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25"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6"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flipV="1">
            <a:off x="1788924" y="3833985"/>
            <a:ext cx="2966438" cy="887934"/>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Circle"/>
          <p:cNvSpPr/>
          <p:nvPr/>
        </p:nvSpPr>
        <p:spPr>
          <a:xfrm>
            <a:off x="9729419" y="4356021"/>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22" name="Connection Line"/>
          <p:cNvSpPr/>
          <p:nvPr/>
        </p:nvSpPr>
        <p:spPr>
          <a:xfrm>
            <a:off x="2797858" y="4460146"/>
            <a:ext cx="299797" cy="134646"/>
          </a:xfrm>
          <a:custGeom>
            <a:avLst/>
            <a:gdLst/>
            <a:ahLst/>
            <a:cxnLst>
              <a:cxn ang="0">
                <a:pos x="wd2" y="hd2"/>
              </a:cxn>
              <a:cxn ang="5400000">
                <a:pos x="wd2" y="hd2"/>
              </a:cxn>
              <a:cxn ang="10800000">
                <a:pos x="wd2" y="hd2"/>
              </a:cxn>
              <a:cxn ang="16200000">
                <a:pos x="wd2" y="hd2"/>
              </a:cxn>
            </a:cxnLst>
            <a:rect l="0" t="0" r="r" b="b"/>
            <a:pathLst>
              <a:path w="21600" h="18118" extrusionOk="0">
                <a:moveTo>
                  <a:pt x="21600" y="18118"/>
                </a:moveTo>
                <a:cubicBezTo>
                  <a:pt x="18685" y="1820"/>
                  <a:pt x="11485" y="-3482"/>
                  <a:pt x="0" y="2211"/>
                </a:cubicBezTo>
              </a:path>
            </a:pathLst>
          </a:custGeom>
          <a:ln w="25400">
            <a:solidFill>
              <a:schemeClr val="accent5"/>
            </a:solidFill>
            <a:miter lim="400000"/>
          </a:ln>
        </p:spPr>
        <p:txBody>
          <a:bodyPr lIns="76535" tIns="38268" rIns="76535" bIns="38268"/>
          <a:lstStyle/>
          <a:p>
            <a:endParaRPr/>
          </a:p>
        </p:txBody>
      </p:sp>
      <p:sp>
        <p:nvSpPr>
          <p:cNvPr id="23" name="Line"/>
          <p:cNvSpPr/>
          <p:nvPr/>
        </p:nvSpPr>
        <p:spPr>
          <a:xfrm flipH="1" flipV="1">
            <a:off x="2746833" y="4436344"/>
            <a:ext cx="123947" cy="160038"/>
          </a:xfrm>
          <a:prstGeom prst="line">
            <a:avLst/>
          </a:prstGeom>
          <a:ln w="25400">
            <a:solidFill>
              <a:srgbClr val="000000"/>
            </a:solidFill>
            <a:miter lim="400000"/>
            <a:tailEnd type="triangle"/>
          </a:ln>
        </p:spPr>
        <p:txBody>
          <a:bodyPr lIns="42520" tIns="42520" rIns="42520" bIns="42520" anchor="ctr"/>
          <a:lstStyle/>
          <a:p>
            <a:pPr>
              <a:defRPr sz="2400"/>
            </a:pPr>
            <a:endParaRPr/>
          </a:p>
        </p:txBody>
      </p:sp>
      <p:pic>
        <p:nvPicPr>
          <p:cNvPr id="24"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5" name="Line"/>
          <p:cNvSpPr/>
          <p:nvPr/>
        </p:nvSpPr>
        <p:spPr>
          <a:xfrm flipH="1" flipV="1">
            <a:off x="2493892" y="4114985"/>
            <a:ext cx="640124" cy="818246"/>
          </a:xfrm>
          <a:prstGeom prst="line">
            <a:avLst/>
          </a:prstGeom>
          <a:ln w="25400">
            <a:solidFill>
              <a:srgbClr val="000000"/>
            </a:solidFill>
            <a:prstDash val="sysDot"/>
            <a:miter lim="400000"/>
          </a:ln>
        </p:spPr>
        <p:txBody>
          <a:bodyPr lIns="42520" tIns="42520" rIns="42520" bIns="42520" anchor="ctr"/>
          <a:lstStyle/>
          <a:p>
            <a:pPr>
              <a:defRPr sz="2400"/>
            </a:pPr>
            <a:endParaRPr/>
          </a:p>
        </p:txBody>
      </p:sp>
      <p:pic>
        <p:nvPicPr>
          <p:cNvPr id="26"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7"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sp>
        <p:nvSpPr>
          <p:cNvPr id="4" name="Line"/>
          <p:cNvSpPr/>
          <p:nvPr/>
        </p:nvSpPr>
        <p:spPr>
          <a:xfrm flipV="1">
            <a:off x="2186295" y="3446660"/>
            <a:ext cx="2251505" cy="1689408"/>
          </a:xfrm>
          <a:prstGeom prst="line">
            <a:avLst/>
          </a:prstGeom>
          <a:ln w="25400">
            <a:solidFill>
              <a:srgbClr val="000000"/>
            </a:solidFill>
            <a:miter lim="400000"/>
            <a:headEnd type="arrow"/>
          </a:ln>
        </p:spPr>
        <p:txBody>
          <a:bodyPr lIns="42520" tIns="42520" rIns="42520" bIns="42520" anchor="ctr"/>
          <a:lstStyle/>
          <a:p>
            <a:pPr>
              <a:defRPr sz="2400"/>
            </a:pPr>
            <a:endParaRPr/>
          </a:p>
        </p:txBody>
      </p:sp>
      <p:pic>
        <p:nvPicPr>
          <p:cNvPr id="5" name="Image" descr="Image"/>
          <p:cNvPicPr>
            <a:picLocks noChangeAspect="1"/>
          </p:cNvPicPr>
          <p:nvPr/>
        </p:nvPicPr>
        <p:blipFill>
          <a:blip r:embed="rId4"/>
          <a:stretch>
            <a:fillRect/>
          </a:stretch>
        </p:blipFill>
        <p:spPr>
          <a:xfrm>
            <a:off x="6836888" y="2665392"/>
            <a:ext cx="4937742" cy="3867460"/>
          </a:xfrm>
          <a:prstGeom prst="rect">
            <a:avLst/>
          </a:prstGeom>
          <a:ln w="12700">
            <a:miter lim="400000"/>
          </a:ln>
        </p:spPr>
      </p:pic>
      <p:pic>
        <p:nvPicPr>
          <p:cNvPr id="6" name="latex-image-1.pdf" descr="latex-image-1.pdf"/>
          <p:cNvPicPr>
            <a:picLocks noChangeAspect="1"/>
          </p:cNvPicPr>
          <p:nvPr/>
        </p:nvPicPr>
        <p:blipFill>
          <a:blip r:embed="rId5"/>
          <a:stretch>
            <a:fillRect/>
          </a:stretch>
        </p:blipFill>
        <p:spPr>
          <a:xfrm>
            <a:off x="1774031" y="1866305"/>
            <a:ext cx="2119313" cy="294680"/>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1" name="Circle"/>
          <p:cNvSpPr/>
          <p:nvPr/>
        </p:nvSpPr>
        <p:spPr>
          <a:xfrm>
            <a:off x="10336638" y="4561403"/>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2"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3" name="Connection Line"/>
          <p:cNvSpPr/>
          <p:nvPr/>
        </p:nvSpPr>
        <p:spPr>
          <a:xfrm>
            <a:off x="2718422" y="4390643"/>
            <a:ext cx="379233" cy="204149"/>
          </a:xfrm>
          <a:custGeom>
            <a:avLst/>
            <a:gdLst/>
            <a:ahLst/>
            <a:cxnLst>
              <a:cxn ang="0">
                <a:pos x="wd2" y="hd2"/>
              </a:cxn>
              <a:cxn ang="5400000">
                <a:pos x="wd2" y="hd2"/>
              </a:cxn>
              <a:cxn ang="10800000">
                <a:pos x="wd2" y="hd2"/>
              </a:cxn>
              <a:cxn ang="16200000">
                <a:pos x="wd2" y="hd2"/>
              </a:cxn>
            </a:cxnLst>
            <a:rect l="0" t="0" r="r" b="b"/>
            <a:pathLst>
              <a:path w="21600" h="16446" extrusionOk="0">
                <a:moveTo>
                  <a:pt x="21600" y="16446"/>
                </a:moveTo>
                <a:cubicBezTo>
                  <a:pt x="19180" y="-2799"/>
                  <a:pt x="11980" y="-5154"/>
                  <a:pt x="0" y="9381"/>
                </a:cubicBezTo>
              </a:path>
            </a:pathLst>
          </a:custGeom>
          <a:ln w="25400">
            <a:solidFill>
              <a:schemeClr val="accent5"/>
            </a:solidFill>
            <a:miter lim="400000"/>
            <a:tailEnd type="stealth"/>
          </a:ln>
        </p:spPr>
        <p:txBody>
          <a:bodyPr lIns="76535" tIns="38268" rIns="76535" bIns="38268"/>
          <a:lstStyle/>
          <a:p>
            <a:endParaRPr/>
          </a:p>
        </p:txBody>
      </p:sp>
      <p:sp>
        <p:nvSpPr>
          <p:cNvPr id="24" name="Line"/>
          <p:cNvSpPr/>
          <p:nvPr/>
        </p:nvSpPr>
        <p:spPr>
          <a:xfrm flipH="1" flipV="1">
            <a:off x="2430140" y="4268644"/>
            <a:ext cx="881279" cy="660959"/>
          </a:xfrm>
          <a:prstGeom prst="line">
            <a:avLst/>
          </a:prstGeom>
          <a:ln w="25400">
            <a:solidFill>
              <a:srgbClr val="000000"/>
            </a:solidFill>
            <a:prstDash val="sysDot"/>
            <a:miter lim="400000"/>
          </a:ln>
        </p:spPr>
        <p:txBody>
          <a:bodyPr lIns="42520" tIns="42520" rIns="42520" bIns="42520" anchor="ctr"/>
          <a:lstStyle/>
          <a:p>
            <a:pPr>
              <a:defRPr sz="2400"/>
            </a:pPr>
            <a:endParaRPr/>
          </a:p>
        </p:txBody>
      </p:sp>
      <p:pic>
        <p:nvPicPr>
          <p:cNvPr id="25"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6"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sp>
        <p:nvSpPr>
          <p:cNvPr id="4" name="Line"/>
          <p:cNvSpPr/>
          <p:nvPr/>
        </p:nvSpPr>
        <p:spPr>
          <a:xfrm flipV="1">
            <a:off x="3326449" y="3465636"/>
            <a:ext cx="1" cy="2048091"/>
          </a:xfrm>
          <a:prstGeom prst="line">
            <a:avLst/>
          </a:prstGeom>
          <a:ln w="25400">
            <a:solidFill>
              <a:srgbClr val="000000"/>
            </a:solidFill>
            <a:miter lim="400000"/>
            <a:headEnd type="arrow"/>
          </a:ln>
        </p:spPr>
        <p:txBody>
          <a:bodyPr lIns="42520" tIns="42520" rIns="42520" bIns="42520" anchor="ctr"/>
          <a:lstStyle/>
          <a:p>
            <a:pPr>
              <a:defRPr sz="2400"/>
            </a:pPr>
            <a:endParaRPr/>
          </a:p>
        </p:txBody>
      </p:sp>
      <p:pic>
        <p:nvPicPr>
          <p:cNvPr id="5" name="Image" descr="Image"/>
          <p:cNvPicPr>
            <a:picLocks noChangeAspect="1"/>
          </p:cNvPicPr>
          <p:nvPr/>
        </p:nvPicPr>
        <p:blipFill>
          <a:blip r:embed="rId4"/>
          <a:stretch>
            <a:fillRect/>
          </a:stretch>
        </p:blipFill>
        <p:spPr>
          <a:xfrm>
            <a:off x="6836888" y="2665392"/>
            <a:ext cx="4937742" cy="3867460"/>
          </a:xfrm>
          <a:prstGeom prst="rect">
            <a:avLst/>
          </a:prstGeom>
          <a:ln w="12700">
            <a:miter lim="400000"/>
          </a:ln>
        </p:spPr>
      </p:pic>
      <p:pic>
        <p:nvPicPr>
          <p:cNvPr id="6" name="latex-image-1.pdf" descr="latex-image-1.pdf"/>
          <p:cNvPicPr>
            <a:picLocks noChangeAspect="1"/>
          </p:cNvPicPr>
          <p:nvPr/>
        </p:nvPicPr>
        <p:blipFill>
          <a:blip r:embed="rId5"/>
          <a:stretch>
            <a:fillRect/>
          </a:stretch>
        </p:blipFill>
        <p:spPr>
          <a:xfrm>
            <a:off x="1774031" y="1866305"/>
            <a:ext cx="2119313" cy="294680"/>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pic>
        <p:nvPicPr>
          <p:cNvPr id="21"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2" name="Connection Line"/>
          <p:cNvSpPr/>
          <p:nvPr/>
        </p:nvSpPr>
        <p:spPr>
          <a:xfrm>
            <a:off x="2665030" y="4433441"/>
            <a:ext cx="432625" cy="166932"/>
          </a:xfrm>
          <a:custGeom>
            <a:avLst/>
            <a:gdLst/>
            <a:ahLst/>
            <a:cxnLst>
              <a:cxn ang="0">
                <a:pos x="wd2" y="hd2"/>
              </a:cxn>
              <a:cxn ang="5400000">
                <a:pos x="wd2" y="hd2"/>
              </a:cxn>
              <a:cxn ang="10800000">
                <a:pos x="wd2" y="hd2"/>
              </a:cxn>
              <a:cxn ang="16200000">
                <a:pos x="wd2" y="hd2"/>
              </a:cxn>
            </a:cxnLst>
            <a:rect l="0" t="0" r="r" b="b"/>
            <a:pathLst>
              <a:path w="21600" h="16201" extrusionOk="0">
                <a:moveTo>
                  <a:pt x="21600" y="15659"/>
                </a:moveTo>
                <a:cubicBezTo>
                  <a:pt x="14032" y="-5399"/>
                  <a:pt x="6832" y="-5218"/>
                  <a:pt x="0" y="16201"/>
                </a:cubicBezTo>
              </a:path>
            </a:pathLst>
          </a:custGeom>
          <a:ln w="25400">
            <a:solidFill>
              <a:schemeClr val="accent5"/>
            </a:solidFill>
            <a:miter lim="400000"/>
            <a:tailEnd type="stealth"/>
          </a:ln>
        </p:spPr>
        <p:txBody>
          <a:bodyPr lIns="76535" tIns="38268" rIns="76535" bIns="38268"/>
          <a:lstStyle/>
          <a:p>
            <a:endParaRPr/>
          </a:p>
        </p:txBody>
      </p:sp>
      <p:sp>
        <p:nvSpPr>
          <p:cNvPr id="23" name="Line"/>
          <p:cNvSpPr/>
          <p:nvPr/>
        </p:nvSpPr>
        <p:spPr>
          <a:xfrm flipH="1">
            <a:off x="2387449" y="4599123"/>
            <a:ext cx="1202723" cy="1"/>
          </a:xfrm>
          <a:prstGeom prst="line">
            <a:avLst/>
          </a:prstGeom>
          <a:ln w="25400">
            <a:solidFill>
              <a:srgbClr val="000000"/>
            </a:solidFill>
            <a:prstDash val="sysDot"/>
            <a:miter lim="400000"/>
          </a:ln>
        </p:spPr>
        <p:txBody>
          <a:bodyPr lIns="42520" tIns="42520" rIns="42520" bIns="42520" anchor="ctr"/>
          <a:lstStyle/>
          <a:p>
            <a:pPr>
              <a:defRPr sz="2400"/>
            </a:pPr>
            <a:endParaRPr/>
          </a:p>
        </p:txBody>
      </p:sp>
      <p:sp>
        <p:nvSpPr>
          <p:cNvPr id="24" name="Line"/>
          <p:cNvSpPr/>
          <p:nvPr/>
        </p:nvSpPr>
        <p:spPr>
          <a:xfrm flipH="1">
            <a:off x="2409875" y="4596380"/>
            <a:ext cx="460904" cy="1"/>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5" name="Circle"/>
          <p:cNvSpPr/>
          <p:nvPr/>
        </p:nvSpPr>
        <p:spPr>
          <a:xfrm>
            <a:off x="11396294" y="4891802"/>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6"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7"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mc:AlternateContent xmlns:mc="http://schemas.openxmlformats.org/markup-compatibility/2006" xmlns:a14="http://schemas.microsoft.com/office/drawing/2010/main">
        <mc:Choice Requires="a14">
          <p:sp>
            <p:nvSpPr>
              <p:cNvPr id="28" name="TextBox 27"/>
              <p:cNvSpPr txBox="1"/>
              <p:nvPr/>
            </p:nvSpPr>
            <p:spPr>
              <a:xfrm>
                <a:off x="1099082" y="3868779"/>
                <a:ext cx="924933" cy="36933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𝜌</m:t>
                      </m:r>
                      <m:r>
                        <a:rPr lang="en-US" b="0" i="1" smtClean="0">
                          <a:latin typeface="Cambria Math"/>
                        </a:rPr>
                        <m:t>=−</m:t>
                      </m:r>
                      <m:r>
                        <a:rPr lang="en-US" b="0" i="1" smtClean="0">
                          <a:latin typeface="Cambria Math"/>
                        </a:rPr>
                        <m:t>1</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1099082" y="3868779"/>
                <a:ext cx="924933" cy="369332"/>
              </a:xfrm>
              <a:prstGeom prst="rect">
                <a:avLst/>
              </a:prstGeom>
              <a:blipFill rotWithShape="1">
                <a:blip r:embed="rId16"/>
                <a:stretch>
                  <a:fillRect b="-4839"/>
                </a:stretch>
              </a:blipFill>
              <a:ln>
                <a:solidFill>
                  <a:schemeClr val="tx1"/>
                </a:solidFill>
              </a:ln>
            </p:spPr>
            <p:txBody>
              <a:bodyPr/>
              <a:lstStyle/>
              <a:p>
                <a:r>
                  <a:rPr lang="en-US">
                    <a:noFill/>
                  </a:rPr>
                  <a:t> </a:t>
                </a:r>
              </a:p>
            </p:txBody>
          </p:sp>
        </mc:Fallback>
      </mc:AlternateContent>
      <p:cxnSp>
        <p:nvCxnSpPr>
          <p:cNvPr id="30" name="Straight Arrow Connector 29"/>
          <p:cNvCxnSpPr/>
          <p:nvPr/>
        </p:nvCxnSpPr>
        <p:spPr>
          <a:xfrm>
            <a:off x="2016413" y="4054078"/>
            <a:ext cx="623914" cy="5423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896378"/>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Notes on </a:t>
                </a:r>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only care about </a:t>
                </a:r>
                <a14:m>
                  <m:oMath xmlns:m="http://schemas.openxmlformats.org/officeDocument/2006/math">
                    <m:r>
                      <a:rPr lang="en-US" b="0" i="1" smtClean="0">
                        <a:latin typeface="Cambria Math"/>
                      </a:rPr>
                      <m:t>0≤</m:t>
                    </m:r>
                    <m:r>
                      <a:rPr lang="en-US" b="0" i="1" smtClean="0">
                        <a:latin typeface="Cambria Math"/>
                      </a:rPr>
                      <m:t>𝜃</m:t>
                    </m:r>
                    <m:r>
                      <a:rPr lang="en-US" b="0" i="1" smtClean="0">
                        <a:latin typeface="Cambria Math"/>
                      </a:rPr>
                      <m:t>&lt;</m:t>
                    </m:r>
                    <m:r>
                      <a:rPr lang="en-US" b="0" i="1" smtClean="0">
                        <a:latin typeface="Cambria Math"/>
                      </a:rPr>
                      <m:t>𝜋</m:t>
                    </m:r>
                  </m:oMath>
                </a14:m>
                <a:r>
                  <a:rPr lang="en-US" dirty="0"/>
                  <a:t>, otherwise it’s symmetric.</a:t>
                </a:r>
              </a:p>
              <a:p>
                <a:r>
                  <a:rPr lang="en-US" dirty="0"/>
                  <a:t>As we so earlier, for some </a:t>
                </a:r>
                <a14:m>
                  <m:oMath xmlns:m="http://schemas.openxmlformats.org/officeDocument/2006/math">
                    <m:r>
                      <a:rPr lang="en-US" b="0" i="1" smtClean="0">
                        <a:latin typeface="Cambria Math"/>
                      </a:rPr>
                      <m:t>𝜃</m:t>
                    </m:r>
                    <m:r>
                      <a:rPr lang="en-US" b="0" i="0" smtClean="0">
                        <a:latin typeface="Cambria Math"/>
                      </a:rPr>
                      <m:t>→</m:t>
                    </m:r>
                    <m:r>
                      <a:rPr lang="en-US" b="0" i="1" smtClean="0">
                        <a:latin typeface="Cambria Math"/>
                      </a:rPr>
                      <m:t>𝑠𝑖𝑔𝑛</m:t>
                    </m:r>
                    <m:d>
                      <m:dPr>
                        <m:ctrlPr>
                          <a:rPr lang="en-US" b="0" i="1" smtClean="0">
                            <a:latin typeface="Cambria Math" panose="02040503050406030204" pitchFamily="18" charset="0"/>
                          </a:rPr>
                        </m:ctrlPr>
                      </m:dPr>
                      <m:e>
                        <m:r>
                          <a:rPr lang="en-US" b="0" i="1" smtClean="0">
                            <a:latin typeface="Cambria Math"/>
                          </a:rPr>
                          <m:t>𝜌</m:t>
                        </m:r>
                      </m:e>
                    </m:d>
                    <m:r>
                      <a:rPr lang="en-US" b="0" i="1" smtClean="0">
                        <a:latin typeface="Cambria Math"/>
                      </a:rPr>
                      <m:t>=−1</m:t>
                    </m:r>
                  </m:oMath>
                </a14:m>
                <a:r>
                  <a:rPr lang="en-US" dirty="0"/>
                  <a:t>. this is acceptable since the derivation earlier was right only for the first quadrant. </a:t>
                </a:r>
              </a:p>
            </p:txBody>
          </p:sp>
        </mc:Choice>
        <mc:Fallback xmlns="">
          <p:sp>
            <p:nvSpPr>
              <p:cNvPr id="3" name="Content Placeholder 2">
                <a:extLst>
                  <a:ext uri="{FF2B5EF4-FFF2-40B4-BE49-F238E27FC236}">
                    <a16:creationId xmlns="" xmlns:a16="http://schemas.microsoft.com/office/drawing/2014/main" id="{3D16434A-53B9-464E-A743-C57BBB88FF3C}"/>
                  </a:ext>
                </a:extLst>
              </p:cNvPr>
              <p:cNvSpPr txBox="1">
                <a:spLocks noRot="1" noChangeAspect="1" noMove="1" noResize="1" noEditPoints="1" noAdjustHandles="1" noChangeArrowheads="1" noChangeShapeType="1" noTextEdit="1"/>
              </p:cNvSpPr>
              <p:nvPr/>
            </p:nvSpPr>
            <p:spPr>
              <a:xfrm>
                <a:off x="203200" y="762000"/>
                <a:ext cx="11785600" cy="5715000"/>
              </a:xfrm>
              <a:prstGeom prst="rect">
                <a:avLst/>
              </a:prstGeom>
              <a:blipFill rotWithShape="1">
                <a:blip r:embed="rId3"/>
                <a:stretch>
                  <a:fillRect l="-879" t="-959"/>
                </a:stretch>
              </a:blipFill>
            </p:spPr>
            <p:txBody>
              <a:bodyPr/>
              <a:lstStyle/>
              <a:p>
                <a:r>
                  <a:rPr lang="en-US">
                    <a:noFill/>
                  </a:rPr>
                  <a:t> </a:t>
                </a:r>
              </a:p>
            </p:txBody>
          </p:sp>
        </mc:Fallback>
      </mc:AlternateContent>
    </p:spTree>
    <p:extLst>
      <p:ext uri="{BB962C8B-B14F-4D97-AF65-F5344CB8AC3E}">
        <p14:creationId xmlns:p14="http://schemas.microsoft.com/office/powerpoint/2010/main" val="1687292133"/>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 point becomes a wav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 wave</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pic>
        <p:nvPicPr>
          <p:cNvPr id="28" name="latex-image-10.pdf" descr="latex-image-10.pdf"/>
          <p:cNvPicPr>
            <a:picLocks noChangeAspect="1"/>
          </p:cNvPicPr>
          <p:nvPr/>
        </p:nvPicPr>
        <p:blipFill>
          <a:blip r:embed="rId13"/>
          <a:stretch>
            <a:fillRect/>
          </a:stretch>
        </p:blipFill>
        <p:spPr>
          <a:xfrm>
            <a:off x="7203886" y="2942332"/>
            <a:ext cx="214313" cy="223242"/>
          </a:xfrm>
          <a:prstGeom prst="rect">
            <a:avLst/>
          </a:prstGeom>
          <a:ln w="12700">
            <a:miter lim="400000"/>
          </a:ln>
        </p:spPr>
      </p:pic>
      <p:pic>
        <p:nvPicPr>
          <p:cNvPr id="29" name="latex-image-9.pdf" descr="latex-image-9.pdf"/>
          <p:cNvPicPr>
            <a:picLocks noChangeAspect="1"/>
          </p:cNvPicPr>
          <p:nvPr/>
        </p:nvPicPr>
        <p:blipFill>
          <a:blip r:embed="rId14"/>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28650" y="2657248"/>
            <a:ext cx="4946631" cy="3874423"/>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1"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pic>
        <p:nvPicPr>
          <p:cNvPr id="22"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3"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36766" y="2661675"/>
            <a:ext cx="4946276" cy="3874144"/>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1"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sp>
        <p:nvSpPr>
          <p:cNvPr id="2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3" name="latex-image-21.pdf" descr="latex-image-21.pdf"/>
          <p:cNvPicPr>
            <a:picLocks noChangeAspect="1"/>
          </p:cNvPicPr>
          <p:nvPr/>
        </p:nvPicPr>
        <p:blipFill>
          <a:blip r:embed="rId14"/>
          <a:stretch>
            <a:fillRect/>
          </a:stretch>
        </p:blipFill>
        <p:spPr>
          <a:xfrm>
            <a:off x="1140349" y="4944047"/>
            <a:ext cx="711158" cy="151805"/>
          </a:xfrm>
          <a:prstGeom prst="rect">
            <a:avLst/>
          </a:prstGeom>
          <a:ln w="12700">
            <a:miter lim="400000"/>
          </a:ln>
        </p:spPr>
      </p:pic>
      <p:pic>
        <p:nvPicPr>
          <p:cNvPr id="24" name="latex-image-10.pdf" descr="latex-image-10.pdf"/>
          <p:cNvPicPr>
            <a:picLocks noChangeAspect="1"/>
          </p:cNvPicPr>
          <p:nvPr/>
        </p:nvPicPr>
        <p:blipFill>
          <a:blip r:embed="rId15"/>
          <a:stretch>
            <a:fillRect/>
          </a:stretch>
        </p:blipFill>
        <p:spPr>
          <a:xfrm>
            <a:off x="7203886" y="2942332"/>
            <a:ext cx="214313" cy="223242"/>
          </a:xfrm>
          <a:prstGeom prst="rect">
            <a:avLst/>
          </a:prstGeom>
          <a:ln w="12700">
            <a:miter lim="400000"/>
          </a:ln>
        </p:spPr>
      </p:pic>
      <p:pic>
        <p:nvPicPr>
          <p:cNvPr id="25" name="latex-image-9.pdf" descr="latex-image-9.pdf"/>
          <p:cNvPicPr>
            <a:picLocks noChangeAspect="1"/>
          </p:cNvPicPr>
          <p:nvPr/>
        </p:nvPicPr>
        <p:blipFill>
          <a:blip r:embed="rId16"/>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5" name="Image" descr="Image"/>
          <p:cNvPicPr>
            <a:picLocks noChangeAspect="1"/>
          </p:cNvPicPr>
          <p:nvPr/>
        </p:nvPicPr>
        <p:blipFill>
          <a:blip r:embed="rId3"/>
          <a:stretch>
            <a:fillRect/>
          </a:stretch>
        </p:blipFill>
        <p:spPr>
          <a:xfrm>
            <a:off x="6836957" y="2664524"/>
            <a:ext cx="4937213" cy="3867047"/>
          </a:xfrm>
          <a:prstGeom prst="rect">
            <a:avLst/>
          </a:prstGeom>
          <a:ln w="12700">
            <a:miter lim="400000"/>
          </a:ln>
        </p:spPr>
      </p:pic>
      <p:pic>
        <p:nvPicPr>
          <p:cNvPr id="6"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7"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8"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9"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10"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1"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2" name="Line" descr="Line"/>
          <p:cNvPicPr>
            <a:picLocks/>
          </p:cNvPicPr>
          <p:nvPr/>
        </p:nvPicPr>
        <p:blipFill>
          <a:blip r:embed="rId8"/>
          <a:stretch>
            <a:fillRect/>
          </a:stretch>
        </p:blipFill>
        <p:spPr>
          <a:xfrm rot="14154307">
            <a:off x="2849313" y="2220642"/>
            <a:ext cx="285521" cy="202587"/>
          </a:xfrm>
          <a:prstGeom prst="rect">
            <a:avLst/>
          </a:prstGeom>
        </p:spPr>
      </p:pic>
      <p:pic>
        <p:nvPicPr>
          <p:cNvPr id="13" name="Line" descr="Line"/>
          <p:cNvPicPr>
            <a:picLocks/>
          </p:cNvPicPr>
          <p:nvPr/>
        </p:nvPicPr>
        <p:blipFill>
          <a:blip r:embed="rId9"/>
          <a:stretch>
            <a:fillRect/>
          </a:stretch>
        </p:blipFill>
        <p:spPr>
          <a:xfrm rot="18398650">
            <a:off x="3545618" y="2212914"/>
            <a:ext cx="296423" cy="202587"/>
          </a:xfrm>
          <a:prstGeom prst="rect">
            <a:avLst/>
          </a:prstGeom>
        </p:spPr>
      </p:pic>
      <p:pic>
        <p:nvPicPr>
          <p:cNvPr id="14" name="Line" descr="Line"/>
          <p:cNvPicPr>
            <a:picLocks/>
          </p:cNvPicPr>
          <p:nvPr/>
        </p:nvPicPr>
        <p:blipFill>
          <a:blip r:embed="rId10"/>
          <a:stretch>
            <a:fillRect/>
          </a:stretch>
        </p:blipFill>
        <p:spPr>
          <a:xfrm rot="3818335">
            <a:off x="2779421" y="1681365"/>
            <a:ext cx="290722" cy="202587"/>
          </a:xfrm>
          <a:prstGeom prst="rect">
            <a:avLst/>
          </a:prstGeom>
        </p:spPr>
      </p:pic>
      <p:pic>
        <p:nvPicPr>
          <p:cNvPr id="15" name="Line" descr="Line"/>
          <p:cNvPicPr>
            <a:picLocks/>
          </p:cNvPicPr>
          <p:nvPr/>
        </p:nvPicPr>
        <p:blipFill>
          <a:blip r:embed="rId11"/>
          <a:stretch>
            <a:fillRect/>
          </a:stretch>
        </p:blipFill>
        <p:spPr>
          <a:xfrm rot="7063589">
            <a:off x="1863488" y="1674409"/>
            <a:ext cx="305850" cy="202587"/>
          </a:xfrm>
          <a:prstGeom prst="rect">
            <a:avLst/>
          </a:prstGeom>
        </p:spPr>
      </p:pic>
      <p:sp>
        <p:nvSpPr>
          <p:cNvPr id="16"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7"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1"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2"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sp>
        <p:nvSpPr>
          <p:cNvPr id="2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21.pdf" descr="latex-image-21.pdf"/>
          <p:cNvPicPr>
            <a:picLocks noChangeAspect="1"/>
          </p:cNvPicPr>
          <p:nvPr/>
        </p:nvPicPr>
        <p:blipFill>
          <a:blip r:embed="rId14"/>
          <a:stretch>
            <a:fillRect/>
          </a:stretch>
        </p:blipFill>
        <p:spPr>
          <a:xfrm>
            <a:off x="1140349" y="4944047"/>
            <a:ext cx="711158" cy="151805"/>
          </a:xfrm>
          <a:prstGeom prst="rect">
            <a:avLst/>
          </a:prstGeom>
          <a:ln w="12700">
            <a:miter lim="400000"/>
          </a:ln>
        </p:spPr>
      </p:pic>
      <p:sp>
        <p:nvSpPr>
          <p:cNvPr id="25"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6" name="latex-image-22.pdf" descr="latex-image-22.pdf"/>
          <p:cNvPicPr>
            <a:picLocks noChangeAspect="1"/>
          </p:cNvPicPr>
          <p:nvPr/>
        </p:nvPicPr>
        <p:blipFill>
          <a:blip r:embed="rId15"/>
          <a:stretch>
            <a:fillRect/>
          </a:stretch>
        </p:blipFill>
        <p:spPr>
          <a:xfrm>
            <a:off x="3383200" y="5037042"/>
            <a:ext cx="552516" cy="151805"/>
          </a:xfrm>
          <a:prstGeom prst="rect">
            <a:avLst/>
          </a:prstGeom>
          <a:ln w="12700">
            <a:miter lim="400000"/>
          </a:ln>
        </p:spPr>
      </p:pic>
      <p:pic>
        <p:nvPicPr>
          <p:cNvPr id="27" name="latex-image-10.pdf" descr="latex-image-10.pdf"/>
          <p:cNvPicPr>
            <a:picLocks noChangeAspect="1"/>
          </p:cNvPicPr>
          <p:nvPr/>
        </p:nvPicPr>
        <p:blipFill>
          <a:blip r:embed="rId16"/>
          <a:stretch>
            <a:fillRect/>
          </a:stretch>
        </p:blipFill>
        <p:spPr>
          <a:xfrm>
            <a:off x="7203886" y="2942332"/>
            <a:ext cx="214313" cy="223242"/>
          </a:xfrm>
          <a:prstGeom prst="rect">
            <a:avLst/>
          </a:prstGeom>
          <a:ln w="12700">
            <a:miter lim="400000"/>
          </a:ln>
        </p:spPr>
      </p:pic>
      <p:pic>
        <p:nvPicPr>
          <p:cNvPr id="28" name="latex-image-9.pdf" descr="latex-image-9.pdf"/>
          <p:cNvPicPr>
            <a:picLocks noChangeAspect="1"/>
          </p:cNvPicPr>
          <p:nvPr/>
        </p:nvPicPr>
        <p:blipFill>
          <a:blip r:embed="rId17"/>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 algorithm stays </a:t>
            </a:r>
            <a:r>
              <a:rPr lang="en-US"/>
              <a:t>the same!</a:t>
            </a:r>
            <a:endParaRPr lang="en-US" dirty="0"/>
          </a:p>
        </p:txBody>
      </p:sp>
      <p:sp>
        <p:nvSpPr>
          <p:cNvPr id="5" name="Rounded Rectangle 4"/>
          <p:cNvSpPr/>
          <p:nvPr/>
        </p:nvSpPr>
        <p:spPr>
          <a:xfrm>
            <a:off x="609600" y="2025074"/>
            <a:ext cx="10267950" cy="2861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Build</a:t>
            </a:r>
            <a:r>
              <a:rPr lang="en-US" sz="2400" dirty="0">
                <a:solidFill>
                  <a:sysClr val="windowText" lastClr="000000"/>
                </a:solidFill>
                <a:latin typeface="Consolas" pitchFamily="49" charset="0"/>
              </a:rPr>
              <a:t> accumulator table.</a:t>
            </a:r>
          </a:p>
          <a:p>
            <a:r>
              <a:rPr lang="en-US" sz="2400" b="1" dirty="0">
                <a:solidFill>
                  <a:sysClr val="windowText" lastClr="000000"/>
                </a:solidFill>
                <a:latin typeface="Consolas" pitchFamily="49" charset="0"/>
              </a:rPr>
              <a:t>For</a:t>
            </a:r>
            <a:r>
              <a:rPr lang="en-US" sz="2400" dirty="0">
                <a:solidFill>
                  <a:sysClr val="windowText" lastClr="000000"/>
                </a:solidFill>
                <a:latin typeface="Consolas" pitchFamily="49" charset="0"/>
              </a:rPr>
              <a:t> each point in image space:</a:t>
            </a:r>
          </a:p>
          <a:p>
            <a:pPr lvl="1"/>
            <a:r>
              <a:rPr lang="en-US" sz="2400" b="1" dirty="0">
                <a:solidFill>
                  <a:sysClr val="windowText" lastClr="000000"/>
                </a:solidFill>
                <a:latin typeface="Consolas" pitchFamily="49" charset="0"/>
              </a:rPr>
              <a:t>find</a:t>
            </a:r>
            <a:r>
              <a:rPr lang="en-US" sz="2400" dirty="0">
                <a:solidFill>
                  <a:sysClr val="windowText" lastClr="000000"/>
                </a:solidFill>
                <a:latin typeface="Consolas" pitchFamily="49" charset="0"/>
              </a:rPr>
              <a:t> corresponding line in parameter space and   increment +1 the intersecting bins.</a:t>
            </a:r>
          </a:p>
          <a:p>
            <a:r>
              <a:rPr lang="en-US" sz="2400" b="1" dirty="0">
                <a:solidFill>
                  <a:sysClr val="windowText" lastClr="000000"/>
                </a:solidFill>
                <a:latin typeface="Consolas" pitchFamily="49" charset="0"/>
              </a:rPr>
              <a:t>Threshold</a:t>
            </a:r>
            <a:r>
              <a:rPr lang="en-US" sz="2400" dirty="0">
                <a:solidFill>
                  <a:sysClr val="windowText" lastClr="000000"/>
                </a:solidFill>
                <a:latin typeface="Consolas" pitchFamily="49" charset="0"/>
              </a:rPr>
              <a:t> the accumulator table result by some TH and get the corresponding line parameters.</a:t>
            </a:r>
          </a:p>
        </p:txBody>
      </p:sp>
    </p:spTree>
    <p:extLst>
      <p:ext uri="{BB962C8B-B14F-4D97-AF65-F5344CB8AC3E}">
        <p14:creationId xmlns:p14="http://schemas.microsoft.com/office/powerpoint/2010/main" val="3523352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normAutofit fontScale="90000"/>
          </a:bodyPr>
          <a:lstStyle/>
          <a:p>
            <a:r>
              <a:rPr lang="en-US" dirty="0"/>
              <a:t>Line fitting- Line fitting- 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AC4AF86-CBB1-40BC-BAAE-538242073F98}"/>
              </a:ext>
            </a:extLst>
          </p:cNvPr>
          <p:cNvSpPr/>
          <p:nvPr/>
        </p:nvSpPr>
        <p:spPr>
          <a:xfrm>
            <a:off x="203200" y="2840551"/>
            <a:ext cx="11906738" cy="386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81408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 pros &amp; cons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Pros:</a:t>
                </a:r>
              </a:p>
              <a:p>
                <a:pPr lvl="1"/>
                <a:r>
                  <a:rPr lang="en-US" dirty="0"/>
                  <a:t>Can detect multiple lines in image space.</a:t>
                </a:r>
              </a:p>
              <a:p>
                <a:pPr lvl="1"/>
                <a:r>
                  <a:rPr lang="en-US" dirty="0"/>
                  <a:t>can be extended to detect different parameterized curves (e.g.: circles, ellipsoids), and even un-parameterized curves (</a:t>
                </a:r>
                <a:r>
                  <a:rPr lang="en-US" b="1" dirty="0"/>
                  <a:t>generalized </a:t>
                </a:r>
                <a:r>
                  <a:rPr lang="en-US" b="1" dirty="0" err="1"/>
                  <a:t>hough</a:t>
                </a:r>
                <a:r>
                  <a:rPr lang="en-US" b="1" dirty="0"/>
                  <a:t> transform </a:t>
                </a:r>
                <a:r>
                  <a:rPr lang="en-US" dirty="0"/>
                  <a:t>[out of scope]- similar to template matching that will be covered later in course).</a:t>
                </a:r>
              </a:p>
              <a:p>
                <a:r>
                  <a:rPr lang="en-US" dirty="0"/>
                  <a:t>Cons:</a:t>
                </a:r>
              </a:p>
              <a:p>
                <a:pPr lvl="1"/>
                <a:r>
                  <a:rPr lang="en-US" strike="sngStrike" dirty="0"/>
                  <a:t>For the shown </a:t>
                </a:r>
                <a14:m>
                  <m:oMath xmlns:m="http://schemas.openxmlformats.org/officeDocument/2006/math">
                    <m:r>
                      <a:rPr lang="en-US" b="0" i="1" strike="sngStrike" smtClean="0">
                        <a:latin typeface="Cambria Math"/>
                      </a:rPr>
                      <m:t>(</m:t>
                    </m:r>
                    <m:r>
                      <a:rPr lang="en-US" b="0" i="1" strike="sngStrike" smtClean="0">
                        <a:latin typeface="Cambria Math"/>
                      </a:rPr>
                      <m:t>𝑚</m:t>
                    </m:r>
                    <m:r>
                      <a:rPr lang="en-US" b="0" i="1" strike="sngStrike" smtClean="0">
                        <a:latin typeface="Cambria Math"/>
                      </a:rPr>
                      <m:t>,</m:t>
                    </m:r>
                    <m:r>
                      <a:rPr lang="en-US" b="0" i="1" strike="sngStrike" smtClean="0">
                        <a:latin typeface="Cambria Math"/>
                      </a:rPr>
                      <m:t>𝑏</m:t>
                    </m:r>
                    <m:r>
                      <a:rPr lang="en-US" b="0" i="1" strike="sngStrike" smtClean="0">
                        <a:latin typeface="Cambria Math"/>
                      </a:rPr>
                      <m:t>)</m:t>
                    </m:r>
                  </m:oMath>
                </a14:m>
                <a:r>
                  <a:rPr lang="en-US" strike="sngStrike" dirty="0"/>
                  <a:t> parameter space, can’t detect vertical lines. </a:t>
                </a:r>
                <a:r>
                  <a:rPr lang="en-US" b="1" u="sng" strike="sngStrike" dirty="0"/>
                  <a:t>Why?</a:t>
                </a:r>
              </a:p>
              <a:p>
                <a:pPr lvl="1"/>
                <a:r>
                  <a:rPr lang="en-US" dirty="0"/>
                  <a:t>Susceptive to noise. </a:t>
                </a:r>
                <a:r>
                  <a:rPr lang="en-US" b="1" u="sng" dirty="0"/>
                  <a:t>Why?</a:t>
                </a:r>
              </a:p>
              <a:p>
                <a:pPr lvl="1"/>
                <a:r>
                  <a:rPr lang="en-US" dirty="0"/>
                  <a:t>Computationally costly.</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31" t="-959" r="-155"/>
                </a:stretch>
              </a:blipFill>
            </p:spPr>
            <p:txBody>
              <a:bodyPr/>
              <a:lstStyle/>
              <a:p>
                <a:r>
                  <a:rPr lang="en-US">
                    <a:noFill/>
                  </a:rPr>
                  <a:t> </a:t>
                </a:r>
              </a:p>
            </p:txBody>
          </p:sp>
        </mc:Fallback>
      </mc:AlternateContent>
    </p:spTree>
    <p:extLst>
      <p:ext uri="{BB962C8B-B14F-4D97-AF65-F5344CB8AC3E}">
        <p14:creationId xmlns:p14="http://schemas.microsoft.com/office/powerpoint/2010/main" val="11431872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3C06C-9856-4DE0-8EC4-8BF499B1A0F3}"/>
              </a:ext>
            </a:extLst>
          </p:cNvPr>
          <p:cNvSpPr>
            <a:spLocks noGrp="1"/>
          </p:cNvSpPr>
          <p:nvPr>
            <p:ph type="title"/>
          </p:nvPr>
        </p:nvSpPr>
        <p:spPr/>
        <p:txBody>
          <a:bodyPr/>
          <a:lstStyle/>
          <a:p>
            <a:r>
              <a:rPr lang="en-US" dirty="0"/>
              <a:t>Hough transform noise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59A186-0E5B-4B67-8EF5-349B00A9CDD7}"/>
                  </a:ext>
                </a:extLst>
              </p:cNvPr>
              <p:cNvSpPr>
                <a:spLocks noGrp="1"/>
              </p:cNvSpPr>
              <p:nvPr>
                <p:ph idx="1"/>
              </p:nvPr>
            </p:nvSpPr>
            <p:spPr/>
            <p:txBody>
              <a:bodyPr/>
              <a:lstStyle/>
              <a:p>
                <a:r>
                  <a:rPr lang="en-US" dirty="0"/>
                  <a:t>In case that the discovered edge is noisy, the binning process in the accumulation matrix can be problematic.</a:t>
                </a:r>
              </a:p>
              <a:p>
                <a:r>
                  <a:rPr lang="en-US" dirty="0"/>
                  <a:t>This is a known problem of Hough transform… some ways to get better results is to try:</a:t>
                </a:r>
              </a:p>
              <a:p>
                <a:pPr lvl="1"/>
                <a:r>
                  <a:rPr lang="en-US" dirty="0"/>
                  <a:t>Different bin size (different step size for </a:t>
                </a:r>
                <a14:m>
                  <m:oMath xmlns:m="http://schemas.openxmlformats.org/officeDocument/2006/math">
                    <m:r>
                      <a:rPr lang="en-US" i="1" dirty="0" smtClean="0">
                        <a:latin typeface="Cambria Math" panose="02040503050406030204" pitchFamily="18" charset="0"/>
                      </a:rPr>
                      <m:t>𝑅</m:t>
                    </m:r>
                    <m:r>
                      <a:rPr lang="en-US" i="1" dirty="0">
                        <a:latin typeface="Cambria Math" panose="02040503050406030204" pitchFamily="18" charset="0"/>
                      </a:rPr>
                      <m:t> </m:t>
                    </m:r>
                    <m:r>
                      <a:rPr lang="en-US" i="1" dirty="0" smtClean="0">
                        <a:latin typeface="Cambria Math" panose="02040503050406030204" pitchFamily="18" charset="0"/>
                      </a:rPr>
                      <m:t>&amp;</m:t>
                    </m:r>
                    <m:r>
                      <a:rPr lang="en-US" i="1" dirty="0">
                        <a:latin typeface="Cambria Math" panose="02040503050406030204" pitchFamily="18" charset="0"/>
                      </a:rPr>
                      <m:t> </m:t>
                    </m:r>
                    <m:r>
                      <a:rPr lang="en-US" i="1" dirty="0" smtClean="0">
                        <a:latin typeface="Cambria Math" panose="02040503050406030204" pitchFamily="18" charset="0"/>
                      </a:rPr>
                      <m:t>𝜃</m:t>
                    </m:r>
                  </m:oMath>
                </a14:m>
                <a:r>
                  <a:rPr lang="en-US" dirty="0"/>
                  <a:t>).</a:t>
                </a:r>
              </a:p>
              <a:p>
                <a:pPr lvl="1"/>
                <a:r>
                  <a:rPr lang="en-US" dirty="0"/>
                  <a:t>Smooth the accumulation matrix before thresholding.</a:t>
                </a:r>
              </a:p>
              <a:p>
                <a:pPr lvl="1"/>
                <a:endParaRPr lang="en-US" dirty="0"/>
              </a:p>
            </p:txBody>
          </p:sp>
        </mc:Choice>
        <mc:Fallback xmlns="">
          <p:sp>
            <p:nvSpPr>
              <p:cNvPr id="3" name="Content Placeholder 2">
                <a:extLst>
                  <a:ext uri="{FF2B5EF4-FFF2-40B4-BE49-F238E27FC236}">
                    <a16:creationId xmlns:a16="http://schemas.microsoft.com/office/drawing/2014/main" id="{F159A186-0E5B-4B67-8EF5-349B00A9CDD7}"/>
                  </a:ext>
                </a:extLst>
              </p:cNvPr>
              <p:cNvSpPr>
                <a:spLocks noGrp="1" noRot="1" noChangeAspect="1" noMove="1" noResize="1" noEditPoints="1" noAdjustHandles="1" noChangeArrowheads="1" noChangeShapeType="1" noTextEdit="1"/>
              </p:cNvSpPr>
              <p:nvPr>
                <p:ph idx="1"/>
              </p:nvPr>
            </p:nvSpPr>
            <p:spPr>
              <a:blipFill>
                <a:blip r:embed="rId2"/>
                <a:stretch>
                  <a:fillRect l="-931" t="-959" r="-1655"/>
                </a:stretch>
              </a:blipFill>
            </p:spPr>
            <p:txBody>
              <a:bodyPr/>
              <a:lstStyle/>
              <a:p>
                <a:r>
                  <a:rPr lang="en-US">
                    <a:noFill/>
                  </a:rPr>
                  <a:t> </a:t>
                </a:r>
              </a:p>
            </p:txBody>
          </p:sp>
        </mc:Fallback>
      </mc:AlternateContent>
    </p:spTree>
    <p:extLst>
      <p:ext uri="{BB962C8B-B14F-4D97-AF65-F5344CB8AC3E}">
        <p14:creationId xmlns:p14="http://schemas.microsoft.com/office/powerpoint/2010/main" val="2771119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0A7E6A6-07C2-4E6A-94E4-68B98C2AA0AA}"/>
              </a:ext>
            </a:extLst>
          </p:cNvPr>
          <p:cNvSpPr/>
          <p:nvPr/>
        </p:nvSpPr>
        <p:spPr>
          <a:xfrm>
            <a:off x="203200" y="3974123"/>
            <a:ext cx="11906738" cy="2731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560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F7AA86-5F4D-42A3-A4CA-E2E5C6143C80}"/>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B2A353-A83C-4EEF-8B3E-CF04D9230EE2}"/>
              </a:ext>
            </a:extLst>
          </p:cNvPr>
          <p:cNvSpPr/>
          <p:nvPr/>
        </p:nvSpPr>
        <p:spPr>
          <a:xfrm>
            <a:off x="5244123" y="3429000"/>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2E1668E-8F7C-434B-87A1-20FBBF1D5521}"/>
              </a:ext>
            </a:extLst>
          </p:cNvPr>
          <p:cNvSpPr/>
          <p:nvPr/>
        </p:nvSpPr>
        <p:spPr>
          <a:xfrm>
            <a:off x="1516184" y="4007095"/>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847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F7AA86-5F4D-42A3-A4CA-E2E5C6143C80}"/>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B2A353-A83C-4EEF-8B3E-CF04D9230EE2}"/>
              </a:ext>
            </a:extLst>
          </p:cNvPr>
          <p:cNvSpPr/>
          <p:nvPr/>
        </p:nvSpPr>
        <p:spPr>
          <a:xfrm>
            <a:off x="5244123" y="3429000"/>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4399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F7C328-4CA6-4A39-8CC7-767B2E1A0055}"/>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437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678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Line fitting - 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594C45-2BC4-451A-8DF8-F90754070054}"/>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1DF4E0-1CC4-4ECA-9ACA-8F0EB14E7D13}"/>
              </a:ext>
            </a:extLst>
          </p:cNvPr>
          <p:cNvSpPr/>
          <p:nvPr/>
        </p:nvSpPr>
        <p:spPr>
          <a:xfrm>
            <a:off x="5955322" y="622317"/>
            <a:ext cx="6154615"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358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D87C-1830-4B8C-92BD-259D2A145BBF}"/>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7541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B189B3B-0A1F-483C-A40C-EDBFB77CD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882" y="2764474"/>
            <a:ext cx="11377135" cy="371498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432C600-480A-46F4-B768-D2F55460CE82}"/>
              </a:ext>
            </a:extLst>
          </p:cNvPr>
          <p:cNvSpPr/>
          <p:nvPr/>
        </p:nvSpPr>
        <p:spPr>
          <a:xfrm>
            <a:off x="82062" y="4267203"/>
            <a:ext cx="12030955" cy="22761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1248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http://szeliski.org/Book/</a:t>
            </a:r>
            <a:endParaRPr lang="en-US" dirty="0"/>
          </a:p>
          <a:p>
            <a:r>
              <a:rPr lang="en-US" dirty="0">
                <a:hlinkClick r:id="rId3"/>
              </a:rPr>
              <a:t>http://www.cs.cornell.edu/courses/cs5670/2019sp/lectures/lectures.html</a:t>
            </a:r>
            <a:endParaRPr lang="en-US" dirty="0"/>
          </a:p>
          <a:p>
            <a:r>
              <a:rPr lang="en-US" dirty="0">
                <a:hlinkClick r:id="rId4"/>
              </a:rPr>
              <a:t>http://www.cs.cmu.edu/~16385/</a:t>
            </a:r>
            <a:endParaRPr lang="en-US" dirty="0"/>
          </a:p>
        </p:txBody>
      </p:sp>
    </p:spTree>
    <p:extLst>
      <p:ext uri="{BB962C8B-B14F-4D97-AF65-F5344CB8AC3E}">
        <p14:creationId xmlns:p14="http://schemas.microsoft.com/office/powerpoint/2010/main" val="727268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A2F4949-8240-4E47-8E2A-752D951A22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882" y="2764474"/>
            <a:ext cx="11377135" cy="371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241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D87C-1830-4B8C-92BD-259D2A145BBF}"/>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819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A155779-480E-4E43-A293-24C84E4B5B70}"/>
              </a:ext>
            </a:extLst>
          </p:cNvPr>
          <p:cNvSpPr/>
          <p:nvPr/>
        </p:nvSpPr>
        <p:spPr>
          <a:xfrm>
            <a:off x="1" y="3185160"/>
            <a:ext cx="11906738" cy="3672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389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6F5A6FE-FEF6-42BA-A680-140F3B840F6F}"/>
              </a:ext>
            </a:extLst>
          </p:cNvPr>
          <p:cNvSpPr/>
          <p:nvPr/>
        </p:nvSpPr>
        <p:spPr>
          <a:xfrm>
            <a:off x="1" y="3891280"/>
            <a:ext cx="11906738" cy="2966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539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A12A8E-0AAF-4A78-BA6A-875F5A5263A9}"/>
              </a:ext>
            </a:extLst>
          </p:cNvPr>
          <p:cNvSpPr/>
          <p:nvPr/>
        </p:nvSpPr>
        <p:spPr>
          <a:xfrm>
            <a:off x="1" y="4795520"/>
            <a:ext cx="11906738" cy="2062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683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BC1948-3BB0-4A89-966C-25653163D2E7}"/>
              </a:ext>
            </a:extLst>
          </p:cNvPr>
          <p:cNvSpPr/>
          <p:nvPr/>
        </p:nvSpPr>
        <p:spPr>
          <a:xfrm>
            <a:off x="1" y="5608320"/>
            <a:ext cx="11906738" cy="1249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7903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BC1948-3BB0-4A89-966C-25653163D2E7}"/>
              </a:ext>
            </a:extLst>
          </p:cNvPr>
          <p:cNvSpPr/>
          <p:nvPr/>
        </p:nvSpPr>
        <p:spPr>
          <a:xfrm>
            <a:off x="1" y="6095999"/>
            <a:ext cx="11906738"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571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4412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29BB-07C5-471D-B7BF-D7E5A06BF0F2}"/>
              </a:ext>
            </a:extLst>
          </p:cNvPr>
          <p:cNvSpPr>
            <a:spLocks noGrp="1"/>
          </p:cNvSpPr>
          <p:nvPr>
            <p:ph type="title"/>
          </p:nvPr>
        </p:nvSpPr>
        <p:spPr/>
        <p:txBody>
          <a:bodyPr/>
          <a:lstStyle/>
          <a:p>
            <a:r>
              <a:rPr lang="en-US" dirty="0"/>
              <a:t>Side note: pseudoinverse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B0721A-A514-47A5-8A69-ABB42E3F339E}"/>
                  </a:ext>
                </a:extLst>
              </p:cNvPr>
              <p:cNvSpPr>
                <a:spLocks noGrp="1"/>
              </p:cNvSpPr>
              <p:nvPr>
                <p:ph idx="1"/>
              </p:nvPr>
            </p:nvSpPr>
            <p:spPr/>
            <p:txBody>
              <a:bodyPr/>
              <a:lstStyle/>
              <a:p>
                <a:endParaRPr lang="en-US" dirty="0"/>
              </a:p>
              <a:p>
                <a:endParaRPr lang="en-US" dirty="0"/>
              </a:p>
              <a:p>
                <a:r>
                  <a:rPr lang="en-US" dirty="0"/>
                  <a:t>This is a known result which is called </a:t>
                </a:r>
                <a:r>
                  <a:rPr lang="en-US" b="1" dirty="0"/>
                  <a:t>the pseudoinverse matrix</a:t>
                </a:r>
                <a:r>
                  <a:rPr lang="en-US" dirty="0"/>
                  <a:t> of</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oMath>
                </a14:m>
                <a:r>
                  <a:rPr lang="en-US" dirty="0"/>
                  <a:t> It is also known as Moore–Penrose inverse.</a:t>
                </a:r>
              </a:p>
              <a:p>
                <a:r>
                  <a:rPr lang="en-US" dirty="0"/>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r>
                      <a:rPr lang="en-US" b="0" i="1" smtClean="0">
                        <a:latin typeface="Cambria Math" panose="02040503050406030204" pitchFamily="18" charset="0"/>
                      </a:rPr>
                      <m:t> </m:t>
                    </m:r>
                  </m:oMath>
                </a14:m>
                <a:r>
                  <a:rPr lang="en-US" dirty="0"/>
                  <a:t>is not invertible, the solution will be:</a:t>
                </a:r>
              </a:p>
              <a:p>
                <a:r>
                  <a:rPr lang="en-US" dirty="0"/>
                  <a:t>The solution above is </a:t>
                </a:r>
                <a:r>
                  <a:rPr lang="en-US" b="1" dirty="0"/>
                  <a:t>a solution for any linear regression problem that is over-determined </a:t>
                </a:r>
                <a:r>
                  <a:rPr lang="en-US" dirty="0"/>
                  <a:t>(==more equations than unknowns). </a:t>
                </a:r>
              </a:p>
            </p:txBody>
          </p:sp>
        </mc:Choice>
        <mc:Fallback xmlns="">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blipFill>
                <a:blip r:embed="rId3"/>
                <a:stretch>
                  <a:fillRect l="-931" r="-517"/>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4F42A802-DE38-4AF2-B5EB-13539B8A5236}"/>
              </a:ext>
            </a:extLst>
          </p:cNvPr>
          <p:cNvSpPr/>
          <p:nvPr/>
        </p:nvSpPr>
        <p:spPr>
          <a:xfrm rot="16200000">
            <a:off x="3430636" y="183850"/>
            <a:ext cx="268399" cy="294198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098" name="Picture 2">
            <a:extLst>
              <a:ext uri="{FF2B5EF4-FFF2-40B4-BE49-F238E27FC236}">
                <a16:creationId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330" y="824532"/>
            <a:ext cx="4435062" cy="6335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649DC8D-320A-4336-99D2-EC447509F1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5578" y="2698474"/>
            <a:ext cx="4733925"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04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F06E-64C0-453A-892E-6FF14A0C9A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56712E-CB03-487F-85E0-42EE48604A0C}"/>
              </a:ext>
            </a:extLst>
          </p:cNvPr>
          <p:cNvSpPr>
            <a:spLocks noGrp="1"/>
          </p:cNvSpPr>
          <p:nvPr>
            <p:ph idx="1"/>
          </p:nvPr>
        </p:nvSpPr>
        <p:spPr/>
        <p:txBody>
          <a:bodyPr/>
          <a:lstStyle/>
          <a:p>
            <a:r>
              <a:rPr lang="en-US" dirty="0" err="1">
                <a:highlight>
                  <a:srgbClr val="FFFF00"/>
                </a:highlight>
              </a:rPr>
              <a:t>least_squares.ipynb</a:t>
            </a:r>
            <a:endParaRPr lang="en-US" dirty="0">
              <a:highlight>
                <a:srgbClr val="FFFF00"/>
              </a:highlight>
            </a:endParaRPr>
          </a:p>
        </p:txBody>
      </p:sp>
    </p:spTree>
    <p:extLst>
      <p:ext uri="{BB962C8B-B14F-4D97-AF65-F5344CB8AC3E}">
        <p14:creationId xmlns:p14="http://schemas.microsoft.com/office/powerpoint/2010/main" val="2449889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3289212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A560-0523-4790-9855-A263983E5C14}"/>
              </a:ext>
            </a:extLst>
          </p:cNvPr>
          <p:cNvSpPr>
            <a:spLocks noGrp="1"/>
          </p:cNvSpPr>
          <p:nvPr>
            <p:ph type="title"/>
          </p:nvPr>
        </p:nvSpPr>
        <p:spPr/>
        <p:txBody>
          <a:bodyPr/>
          <a:lstStyle/>
          <a:p>
            <a:r>
              <a:rPr lang="en-US" dirty="0"/>
              <a:t>Problem 1: Linear LS with vertical data</a:t>
            </a:r>
          </a:p>
        </p:txBody>
      </p:sp>
      <p:sp>
        <p:nvSpPr>
          <p:cNvPr id="3" name="Content Placeholder 2">
            <a:extLst>
              <a:ext uri="{FF2B5EF4-FFF2-40B4-BE49-F238E27FC236}">
                <a16:creationId xmlns:a16="http://schemas.microsoft.com/office/drawing/2014/main" id="{67458390-839D-4E2C-9312-C7A9DC5464E1}"/>
              </a:ext>
            </a:extLst>
          </p:cNvPr>
          <p:cNvSpPr>
            <a:spLocks noGrp="1"/>
          </p:cNvSpPr>
          <p:nvPr>
            <p:ph idx="1"/>
          </p:nvPr>
        </p:nvSpPr>
        <p:spPr>
          <a:xfrm>
            <a:off x="203200" y="762000"/>
            <a:ext cx="11785600" cy="6096000"/>
          </a:xfrm>
        </p:spPr>
        <p:txBody>
          <a:bodyPr>
            <a:normAutofit/>
          </a:bodyPr>
          <a:lstStyle/>
          <a:p>
            <a:r>
              <a:rPr lang="en-US" dirty="0"/>
              <a:t>Near vertical data is hard to fit since the error is computed perpendicular to x axis- the bigger the error, the bigger the error squared! (more weight for this datapoint).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ighlight>
                  <a:srgbClr val="FFFF00"/>
                </a:highlight>
              </a:rPr>
              <a:t>Proposed solutions?</a:t>
            </a:r>
          </a:p>
        </p:txBody>
      </p:sp>
      <p:sp>
        <p:nvSpPr>
          <p:cNvPr id="4" name="Line">
            <a:extLst>
              <a:ext uri="{FF2B5EF4-FFF2-40B4-BE49-F238E27FC236}">
                <a16:creationId xmlns:a16="http://schemas.microsoft.com/office/drawing/2014/main" id="{FC14987B-0927-4813-AAEA-1E8A0A5BB644}"/>
              </a:ext>
            </a:extLst>
          </p:cNvPr>
          <p:cNvSpPr/>
          <p:nvPr/>
        </p:nvSpPr>
        <p:spPr>
          <a:xfrm flipH="1" flipV="1">
            <a:off x="2594655" y="1732975"/>
            <a:ext cx="808047" cy="4363023"/>
          </a:xfrm>
          <a:prstGeom prst="line">
            <a:avLst/>
          </a:prstGeom>
          <a:ln w="38100">
            <a:solidFill>
              <a:schemeClr val="accent1"/>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5" name="Line">
            <a:extLst>
              <a:ext uri="{FF2B5EF4-FFF2-40B4-BE49-F238E27FC236}">
                <a16:creationId xmlns:a16="http://schemas.microsoft.com/office/drawing/2014/main" id="{B9A6EE88-4CD4-4F71-8313-1424256A5840}"/>
              </a:ext>
            </a:extLst>
          </p:cNvPr>
          <p:cNvSpPr/>
          <p:nvPr/>
        </p:nvSpPr>
        <p:spPr>
          <a:xfrm flipH="1">
            <a:off x="469674"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E9CD07DC-F5CC-41B2-88D0-8C58D0C7645A}"/>
              </a:ext>
            </a:extLst>
          </p:cNvPr>
          <p:cNvSpPr/>
          <p:nvPr/>
        </p:nvSpPr>
        <p:spPr>
          <a:xfrm>
            <a:off x="469674"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3981510D-F1A4-4844-B2BC-8CBE995DCA18}"/>
              </a:ext>
            </a:extLst>
          </p:cNvPr>
          <p:cNvSpPr/>
          <p:nvPr/>
        </p:nvSpPr>
        <p:spPr>
          <a:xfrm rot="17263658">
            <a:off x="3367581"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66F17CB3-4540-489C-9AA2-E20DA19F15E4}"/>
              </a:ext>
            </a:extLst>
          </p:cNvPr>
          <p:cNvSpPr/>
          <p:nvPr/>
        </p:nvSpPr>
        <p:spPr>
          <a:xfrm rot="17263658">
            <a:off x="3106658"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4A9196AB-5960-4F18-B0A7-016888224E68}"/>
              </a:ext>
            </a:extLst>
          </p:cNvPr>
          <p:cNvSpPr/>
          <p:nvPr/>
        </p:nvSpPr>
        <p:spPr>
          <a:xfrm rot="17263658">
            <a:off x="3228792"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17F240A1-4B26-4756-9584-A80C3956345D}"/>
              </a:ext>
            </a:extLst>
          </p:cNvPr>
          <p:cNvSpPr/>
          <p:nvPr/>
        </p:nvSpPr>
        <p:spPr>
          <a:xfrm rot="17263658">
            <a:off x="2493211"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2160FAD1-E1E2-4911-8354-75A1F2FAEAB9}"/>
              </a:ext>
            </a:extLst>
          </p:cNvPr>
          <p:cNvSpPr/>
          <p:nvPr/>
        </p:nvSpPr>
        <p:spPr>
          <a:xfrm rot="17263658">
            <a:off x="3045591"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770EADEA-6CF6-4DD2-A772-90E2145B0DF2}"/>
              </a:ext>
            </a:extLst>
          </p:cNvPr>
          <p:cNvSpPr/>
          <p:nvPr/>
        </p:nvSpPr>
        <p:spPr>
          <a:xfrm rot="17263658">
            <a:off x="2697634"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46740783-D185-439D-BE1D-7A7292B357A9}"/>
              </a:ext>
            </a:extLst>
          </p:cNvPr>
          <p:cNvSpPr/>
          <p:nvPr/>
        </p:nvSpPr>
        <p:spPr>
          <a:xfrm rot="17263658">
            <a:off x="2564295"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DEC3CFA3-A8F6-4DC8-A252-01C88D82784C}"/>
              </a:ext>
            </a:extLst>
          </p:cNvPr>
          <p:cNvSpPr/>
          <p:nvPr/>
        </p:nvSpPr>
        <p:spPr>
          <a:xfrm rot="17263658">
            <a:off x="3328720"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17" name="image.pdf" descr="image.pdf">
            <a:extLst>
              <a:ext uri="{FF2B5EF4-FFF2-40B4-BE49-F238E27FC236}">
                <a16:creationId xmlns:a16="http://schemas.microsoft.com/office/drawing/2014/main" id="{F7D5142F-4C15-4B32-93CD-A2E0D7BC9C72}"/>
              </a:ext>
            </a:extLst>
          </p:cNvPr>
          <p:cNvPicPr>
            <a:picLocks noChangeAspect="1"/>
          </p:cNvPicPr>
          <p:nvPr/>
        </p:nvPicPr>
        <p:blipFill>
          <a:blip r:embed="rId2"/>
          <a:stretch>
            <a:fillRect/>
          </a:stretch>
        </p:blipFill>
        <p:spPr>
          <a:xfrm>
            <a:off x="203200" y="2365361"/>
            <a:ext cx="538501" cy="632877"/>
          </a:xfrm>
          <a:prstGeom prst="rect">
            <a:avLst/>
          </a:prstGeom>
          <a:ln w="12700">
            <a:miter lim="400000"/>
          </a:ln>
        </p:spPr>
      </p:pic>
      <p:pic>
        <p:nvPicPr>
          <p:cNvPr id="18" name="image.pdf" descr="image.pdf">
            <a:extLst>
              <a:ext uri="{FF2B5EF4-FFF2-40B4-BE49-F238E27FC236}">
                <a16:creationId xmlns:a16="http://schemas.microsoft.com/office/drawing/2014/main" id="{BA907E57-FFBE-4693-A5CC-60D3379FE690}"/>
              </a:ext>
            </a:extLst>
          </p:cNvPr>
          <p:cNvPicPr>
            <a:picLocks noChangeAspect="1"/>
          </p:cNvPicPr>
          <p:nvPr/>
        </p:nvPicPr>
        <p:blipFill>
          <a:blip r:embed="rId3"/>
          <a:stretch>
            <a:fillRect/>
          </a:stretch>
        </p:blipFill>
        <p:spPr>
          <a:xfrm>
            <a:off x="4866498" y="5962762"/>
            <a:ext cx="488537" cy="535726"/>
          </a:xfrm>
          <a:prstGeom prst="rect">
            <a:avLst/>
          </a:prstGeom>
          <a:ln w="12700">
            <a:miter lim="400000"/>
          </a:ln>
        </p:spPr>
      </p:pic>
      <p:sp>
        <p:nvSpPr>
          <p:cNvPr id="19" name="Line">
            <a:extLst>
              <a:ext uri="{FF2B5EF4-FFF2-40B4-BE49-F238E27FC236}">
                <a16:creationId xmlns:a16="http://schemas.microsoft.com/office/drawing/2014/main" id="{F1CB03A8-C84A-4082-B3EE-8BBD42797390}"/>
              </a:ext>
            </a:extLst>
          </p:cNvPr>
          <p:cNvSpPr/>
          <p:nvPr/>
        </p:nvSpPr>
        <p:spPr>
          <a:xfrm flipV="1">
            <a:off x="3395339" y="2569125"/>
            <a:ext cx="1" cy="320007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21" name="Line">
            <a:extLst>
              <a:ext uri="{FF2B5EF4-FFF2-40B4-BE49-F238E27FC236}">
                <a16:creationId xmlns:a16="http://schemas.microsoft.com/office/drawing/2014/main" id="{CE16F8B3-190E-40FD-A588-DB247A3FFDEA}"/>
              </a:ext>
            </a:extLst>
          </p:cNvPr>
          <p:cNvSpPr/>
          <p:nvPr/>
        </p:nvSpPr>
        <p:spPr>
          <a:xfrm flipH="1">
            <a:off x="2545741" y="1880964"/>
            <a:ext cx="319" cy="3022258"/>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mc:AlternateContent xmlns:mc="http://schemas.openxmlformats.org/markup-compatibility/2006" xmlns:a14="http://schemas.microsoft.com/office/drawing/2010/main">
        <mc:Choice Requires="a14">
          <p:sp>
            <p:nvSpPr>
              <p:cNvPr id="22" name="Huge E!">
                <a:extLst>
                  <a:ext uri="{FF2B5EF4-FFF2-40B4-BE49-F238E27FC236}">
                    <a16:creationId xmlns:a16="http://schemas.microsoft.com/office/drawing/2014/main" id="{B13E15D1-9421-43C2-89C8-CC2CE7F09E04}"/>
                  </a:ext>
                </a:extLst>
              </p:cNvPr>
              <p:cNvSpPr txBox="1"/>
              <p:nvPr/>
            </p:nvSpPr>
            <p:spPr>
              <a:xfrm>
                <a:off x="3894524" y="2745740"/>
                <a:ext cx="1746854" cy="535725"/>
              </a:xfrm>
              <a:prstGeom prst="rect">
                <a:avLst/>
              </a:prstGeom>
              <a:ln w="12700">
                <a:miter lim="400000"/>
              </a:ln>
              <a:extLst>
                <a:ext uri="{C572A759-6A51-4108-AA02-DFA0A04FC94B}">
                  <ma14:wrappingTextBoxFlag xmlns:ma14="http://schemas.microsoft.com/office/mac/drawingml/2011/main" xmlns="" val="1"/>
                </a:ext>
              </a:extLst>
            </p:spPr>
            <p:txBody>
              <a:bodyPr lIns="45719" rIns="45719"/>
              <a:lstStyle>
                <a:lvl1pPr defTabSz="914400">
                  <a:defRPr sz="2800">
                    <a:uFill>
                      <a:solidFill>
                        <a:srgbClr val="000000"/>
                      </a:solidFill>
                    </a:uFill>
                  </a:defRPr>
                </a:lvl1pPr>
              </a:lstStyle>
              <a:p>
                <a:r>
                  <a:rPr lang="en-US" dirty="0"/>
                  <a:t>Huge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𝑒</m:t>
                        </m:r>
                      </m:e>
                      <m:sub>
                        <m:r>
                          <a:rPr lang="en-US" b="0" i="1" dirty="0" smtClean="0">
                            <a:latin typeface="Cambria Math" panose="02040503050406030204" pitchFamily="18" charset="0"/>
                          </a:rPr>
                          <m:t>𝑖</m:t>
                        </m:r>
                      </m:sub>
                    </m:sSub>
                  </m:oMath>
                </a14:m>
                <a:r>
                  <a:rPr lang="en-US" dirty="0"/>
                  <a:t>!</a:t>
                </a:r>
                <a:endParaRPr dirty="0"/>
              </a:p>
            </p:txBody>
          </p:sp>
        </mc:Choice>
        <mc:Fallback xmlns="">
          <p:sp>
            <p:nvSpPr>
              <p:cNvPr id="22" name="Huge E!">
                <a:extLst>
                  <a:ext uri="{FF2B5EF4-FFF2-40B4-BE49-F238E27FC236}">
                    <a16:creationId xmlns:a16="http://schemas.microsoft.com/office/drawing/2014/main" id="{B13E15D1-9421-43C2-89C8-CC2CE7F09E04}"/>
                  </a:ext>
                </a:extLst>
              </p:cNvPr>
              <p:cNvSpPr txBox="1">
                <a:spLocks noRot="1" noChangeAspect="1" noMove="1" noResize="1" noEditPoints="1" noAdjustHandles="1" noChangeArrowheads="1" noChangeShapeType="1" noTextEdit="1"/>
              </p:cNvSpPr>
              <p:nvPr/>
            </p:nvSpPr>
            <p:spPr>
              <a:xfrm>
                <a:off x="3894524" y="2745740"/>
                <a:ext cx="1746854" cy="535725"/>
              </a:xfrm>
              <a:prstGeom prst="rect">
                <a:avLst/>
              </a:prstGeom>
              <a:blipFill>
                <a:blip r:embed="rId4"/>
                <a:stretch>
                  <a:fillRect l="-9790" t="-10227" b="-29545"/>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sp>
        <p:nvSpPr>
          <p:cNvPr id="24" name="Line">
            <a:extLst>
              <a:ext uri="{FF2B5EF4-FFF2-40B4-BE49-F238E27FC236}">
                <a16:creationId xmlns:a16="http://schemas.microsoft.com/office/drawing/2014/main" id="{B7EF9191-BCF9-4C3A-9C08-644F1472E2E1}"/>
              </a:ext>
            </a:extLst>
          </p:cNvPr>
          <p:cNvSpPr/>
          <p:nvPr/>
        </p:nvSpPr>
        <p:spPr>
          <a:xfrm flipH="1">
            <a:off x="5935130" y="3206580"/>
            <a:ext cx="5520285" cy="1624151"/>
          </a:xfrm>
          <a:prstGeom prst="line">
            <a:avLst/>
          </a:prstGeom>
          <a:ln w="38100">
            <a:solidFill>
              <a:srgbClr val="FF0000"/>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25" name="Line">
            <a:extLst>
              <a:ext uri="{FF2B5EF4-FFF2-40B4-BE49-F238E27FC236}">
                <a16:creationId xmlns:a16="http://schemas.microsoft.com/office/drawing/2014/main" id="{4CDDFB0B-561D-4C0A-8016-B4229E47BCA1}"/>
              </a:ext>
            </a:extLst>
          </p:cNvPr>
          <p:cNvSpPr/>
          <p:nvPr/>
        </p:nvSpPr>
        <p:spPr>
          <a:xfrm flipH="1">
            <a:off x="6392467"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26" name="Line">
            <a:extLst>
              <a:ext uri="{FF2B5EF4-FFF2-40B4-BE49-F238E27FC236}">
                <a16:creationId xmlns:a16="http://schemas.microsoft.com/office/drawing/2014/main" id="{83EB3D44-0AB0-4382-8745-394106527BBB}"/>
              </a:ext>
            </a:extLst>
          </p:cNvPr>
          <p:cNvSpPr/>
          <p:nvPr/>
        </p:nvSpPr>
        <p:spPr>
          <a:xfrm>
            <a:off x="6392467"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28" name="Circle">
            <a:extLst>
              <a:ext uri="{FF2B5EF4-FFF2-40B4-BE49-F238E27FC236}">
                <a16:creationId xmlns:a16="http://schemas.microsoft.com/office/drawing/2014/main" id="{E32A9D24-0213-43AB-8C3A-4019CEE15EF3}"/>
              </a:ext>
            </a:extLst>
          </p:cNvPr>
          <p:cNvSpPr/>
          <p:nvPr/>
        </p:nvSpPr>
        <p:spPr>
          <a:xfrm rot="17263658">
            <a:off x="9290374"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29" name="Circle">
            <a:extLst>
              <a:ext uri="{FF2B5EF4-FFF2-40B4-BE49-F238E27FC236}">
                <a16:creationId xmlns:a16="http://schemas.microsoft.com/office/drawing/2014/main" id="{8DC5C1E3-27CA-472E-A1D5-333E08272200}"/>
              </a:ext>
            </a:extLst>
          </p:cNvPr>
          <p:cNvSpPr/>
          <p:nvPr/>
        </p:nvSpPr>
        <p:spPr>
          <a:xfrm rot="17263658">
            <a:off x="9029451"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0" name="Circle">
            <a:extLst>
              <a:ext uri="{FF2B5EF4-FFF2-40B4-BE49-F238E27FC236}">
                <a16:creationId xmlns:a16="http://schemas.microsoft.com/office/drawing/2014/main" id="{9B714151-B380-4542-B9A8-8E6FC116E213}"/>
              </a:ext>
            </a:extLst>
          </p:cNvPr>
          <p:cNvSpPr/>
          <p:nvPr/>
        </p:nvSpPr>
        <p:spPr>
          <a:xfrm rot="17263658">
            <a:off x="9151585"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1" name="Circle">
            <a:extLst>
              <a:ext uri="{FF2B5EF4-FFF2-40B4-BE49-F238E27FC236}">
                <a16:creationId xmlns:a16="http://schemas.microsoft.com/office/drawing/2014/main" id="{806AE650-583C-456D-BC20-F57D717F4D9F}"/>
              </a:ext>
            </a:extLst>
          </p:cNvPr>
          <p:cNvSpPr/>
          <p:nvPr/>
        </p:nvSpPr>
        <p:spPr>
          <a:xfrm rot="17263658">
            <a:off x="8416004"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2" name="Circle">
            <a:extLst>
              <a:ext uri="{FF2B5EF4-FFF2-40B4-BE49-F238E27FC236}">
                <a16:creationId xmlns:a16="http://schemas.microsoft.com/office/drawing/2014/main" id="{0C147035-0B66-4C6F-B89F-5F43F39820B6}"/>
              </a:ext>
            </a:extLst>
          </p:cNvPr>
          <p:cNvSpPr/>
          <p:nvPr/>
        </p:nvSpPr>
        <p:spPr>
          <a:xfrm rot="17263658">
            <a:off x="8968384"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3" name="Circle">
            <a:extLst>
              <a:ext uri="{FF2B5EF4-FFF2-40B4-BE49-F238E27FC236}">
                <a16:creationId xmlns:a16="http://schemas.microsoft.com/office/drawing/2014/main" id="{139A6DE7-9949-4FC3-A102-8F5B26E59009}"/>
              </a:ext>
            </a:extLst>
          </p:cNvPr>
          <p:cNvSpPr/>
          <p:nvPr/>
        </p:nvSpPr>
        <p:spPr>
          <a:xfrm rot="17263658">
            <a:off x="8620427"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4" name="Circle">
            <a:extLst>
              <a:ext uri="{FF2B5EF4-FFF2-40B4-BE49-F238E27FC236}">
                <a16:creationId xmlns:a16="http://schemas.microsoft.com/office/drawing/2014/main" id="{A2D78518-7F56-4B28-82CA-73739A9371E6}"/>
              </a:ext>
            </a:extLst>
          </p:cNvPr>
          <p:cNvSpPr/>
          <p:nvPr/>
        </p:nvSpPr>
        <p:spPr>
          <a:xfrm rot="17263658">
            <a:off x="8487088"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5" name="Circle">
            <a:extLst>
              <a:ext uri="{FF2B5EF4-FFF2-40B4-BE49-F238E27FC236}">
                <a16:creationId xmlns:a16="http://schemas.microsoft.com/office/drawing/2014/main" id="{59500C8A-EB16-4509-B2DF-22F78364C746}"/>
              </a:ext>
            </a:extLst>
          </p:cNvPr>
          <p:cNvSpPr/>
          <p:nvPr/>
        </p:nvSpPr>
        <p:spPr>
          <a:xfrm rot="17263658">
            <a:off x="9251513"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36" name="image.pdf" descr="image.pdf">
            <a:extLst>
              <a:ext uri="{FF2B5EF4-FFF2-40B4-BE49-F238E27FC236}">
                <a16:creationId xmlns:a16="http://schemas.microsoft.com/office/drawing/2014/main" id="{E34B86E1-C651-47CE-A7D1-74DC59DE5879}"/>
              </a:ext>
            </a:extLst>
          </p:cNvPr>
          <p:cNvPicPr>
            <a:picLocks noChangeAspect="1"/>
          </p:cNvPicPr>
          <p:nvPr/>
        </p:nvPicPr>
        <p:blipFill>
          <a:blip r:embed="rId2"/>
          <a:stretch>
            <a:fillRect/>
          </a:stretch>
        </p:blipFill>
        <p:spPr>
          <a:xfrm>
            <a:off x="6125993" y="2365361"/>
            <a:ext cx="538501" cy="632877"/>
          </a:xfrm>
          <a:prstGeom prst="rect">
            <a:avLst/>
          </a:prstGeom>
          <a:ln w="12700">
            <a:miter lim="400000"/>
          </a:ln>
        </p:spPr>
      </p:pic>
      <p:pic>
        <p:nvPicPr>
          <p:cNvPr id="37" name="image.pdf" descr="image.pdf">
            <a:extLst>
              <a:ext uri="{FF2B5EF4-FFF2-40B4-BE49-F238E27FC236}">
                <a16:creationId xmlns:a16="http://schemas.microsoft.com/office/drawing/2014/main" id="{0D55239A-28C3-4886-A2B1-5D43F52F6618}"/>
              </a:ext>
            </a:extLst>
          </p:cNvPr>
          <p:cNvPicPr>
            <a:picLocks noChangeAspect="1"/>
          </p:cNvPicPr>
          <p:nvPr/>
        </p:nvPicPr>
        <p:blipFill>
          <a:blip r:embed="rId3"/>
          <a:stretch>
            <a:fillRect/>
          </a:stretch>
        </p:blipFill>
        <p:spPr>
          <a:xfrm>
            <a:off x="10789291" y="5962762"/>
            <a:ext cx="488537" cy="535726"/>
          </a:xfrm>
          <a:prstGeom prst="rect">
            <a:avLst/>
          </a:prstGeom>
          <a:ln w="12700">
            <a:miter lim="400000"/>
          </a:ln>
        </p:spPr>
      </p:pic>
      <p:sp>
        <p:nvSpPr>
          <p:cNvPr id="38" name="Line">
            <a:extLst>
              <a:ext uri="{FF2B5EF4-FFF2-40B4-BE49-F238E27FC236}">
                <a16:creationId xmlns:a16="http://schemas.microsoft.com/office/drawing/2014/main" id="{34EC1671-C115-4E9D-920A-4F56CC2B825B}"/>
              </a:ext>
            </a:extLst>
          </p:cNvPr>
          <p:cNvSpPr/>
          <p:nvPr/>
        </p:nvSpPr>
        <p:spPr>
          <a:xfrm flipH="1" flipV="1">
            <a:off x="9318133" y="2569124"/>
            <a:ext cx="7364" cy="123266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39" name="Line">
            <a:extLst>
              <a:ext uri="{FF2B5EF4-FFF2-40B4-BE49-F238E27FC236}">
                <a16:creationId xmlns:a16="http://schemas.microsoft.com/office/drawing/2014/main" id="{97921CC6-3B4F-4131-88ED-F4EA36A0FA87}"/>
              </a:ext>
            </a:extLst>
          </p:cNvPr>
          <p:cNvSpPr/>
          <p:nvPr/>
        </p:nvSpPr>
        <p:spPr>
          <a:xfrm flipH="1">
            <a:off x="8468534" y="4155738"/>
            <a:ext cx="0" cy="74748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42" name="Arrow: Right 41">
            <a:extLst>
              <a:ext uri="{FF2B5EF4-FFF2-40B4-BE49-F238E27FC236}">
                <a16:creationId xmlns:a16="http://schemas.microsoft.com/office/drawing/2014/main" id="{2116095D-04C9-492F-88C0-DC2053B96F22}"/>
              </a:ext>
            </a:extLst>
          </p:cNvPr>
          <p:cNvSpPr/>
          <p:nvPr/>
        </p:nvSpPr>
        <p:spPr>
          <a:xfrm>
            <a:off x="4886410" y="3912861"/>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D16219AA-0E10-414B-A17A-83C9692A67D3}"/>
              </a:ext>
            </a:extLst>
          </p:cNvPr>
          <p:cNvCxnSpPr>
            <a:cxnSpLocks/>
            <a:stCxn id="22" idx="2"/>
          </p:cNvCxnSpPr>
          <p:nvPr/>
        </p:nvCxnSpPr>
        <p:spPr>
          <a:xfrm flipH="1">
            <a:off x="3517943" y="3281465"/>
            <a:ext cx="1250008" cy="87427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F063FB7-4EC0-4426-B7A9-8D3F860DB1EB}"/>
              </a:ext>
            </a:extLst>
          </p:cNvPr>
          <p:cNvCxnSpPr>
            <a:cxnSpLocks/>
          </p:cNvCxnSpPr>
          <p:nvPr/>
        </p:nvCxnSpPr>
        <p:spPr>
          <a:xfrm flipH="1">
            <a:off x="2701176" y="3300754"/>
            <a:ext cx="2066775" cy="71790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255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658B-71B8-4079-B571-C12C53069397}"/>
              </a:ext>
            </a:extLst>
          </p:cNvPr>
          <p:cNvSpPr>
            <a:spLocks noGrp="1"/>
          </p:cNvSpPr>
          <p:nvPr>
            <p:ph type="title"/>
          </p:nvPr>
        </p:nvSpPr>
        <p:spPr/>
        <p:txBody>
          <a:bodyPr/>
          <a:lstStyle/>
          <a:p>
            <a:r>
              <a:rPr lang="en-US" dirty="0"/>
              <a:t>Problem 1: Linear LS with vertical data</a:t>
            </a:r>
          </a:p>
        </p:txBody>
      </p:sp>
      <p:sp>
        <p:nvSpPr>
          <p:cNvPr id="3" name="Content Placeholder 2">
            <a:extLst>
              <a:ext uri="{FF2B5EF4-FFF2-40B4-BE49-F238E27FC236}">
                <a16:creationId xmlns:a16="http://schemas.microsoft.com/office/drawing/2014/main" id="{FEA3943B-5A1F-4BAC-B715-A4B6BC120760}"/>
              </a:ext>
            </a:extLst>
          </p:cNvPr>
          <p:cNvSpPr>
            <a:spLocks noGrp="1"/>
          </p:cNvSpPr>
          <p:nvPr>
            <p:ph idx="1"/>
          </p:nvPr>
        </p:nvSpPr>
        <p:spPr/>
        <p:txBody>
          <a:bodyPr/>
          <a:lstStyle/>
          <a:p>
            <a:r>
              <a:rPr lang="en-US" dirty="0"/>
              <a:t>One possible solution is making all errors weigh the same (and not squared). This will make the far points have the same impact on error as closer points. One such error </a:t>
            </a:r>
            <a:r>
              <a:rPr lang="en-US" b="1" dirty="0"/>
              <a:t>MAE</a:t>
            </a:r>
            <a:r>
              <a:rPr lang="en-US" dirty="0"/>
              <a:t> (mean absolute error, also known as </a:t>
            </a:r>
            <a:r>
              <a:rPr lang="en-US" b="1" dirty="0"/>
              <a:t>L1 loss</a:t>
            </a:r>
            <a:r>
              <a:rPr lang="en-US" dirty="0"/>
              <a:t>) instead of MSE. </a:t>
            </a:r>
          </a:p>
          <a:p>
            <a:endParaRPr lang="en-US" dirty="0"/>
          </a:p>
          <a:p>
            <a:endParaRPr lang="en-US" dirty="0"/>
          </a:p>
          <a:p>
            <a:pPr lvl="1"/>
            <a:r>
              <a:rPr lang="en-US" dirty="0"/>
              <a:t>The derivation of MAE is out of the class scope, but some details can be found </a:t>
            </a:r>
            <a:r>
              <a:rPr lang="en-US" dirty="0">
                <a:hlinkClick r:id="rId3"/>
              </a:rPr>
              <a:t>here</a:t>
            </a:r>
            <a:r>
              <a:rPr lang="en-US" dirty="0"/>
              <a:t>.</a:t>
            </a:r>
          </a:p>
          <a:p>
            <a:r>
              <a:rPr lang="en-US" dirty="0"/>
              <a:t>Another possible solution is computing the error distance of each point in a different way- one that takes into account the y data as well. One such algorithm is </a:t>
            </a:r>
            <a:r>
              <a:rPr lang="en-US" b="1" dirty="0"/>
              <a:t>linear</a:t>
            </a:r>
            <a:r>
              <a:rPr lang="en-US" dirty="0"/>
              <a:t> </a:t>
            </a:r>
            <a:r>
              <a:rPr lang="en-US" b="1" dirty="0"/>
              <a:t>total least squares.</a:t>
            </a:r>
          </a:p>
          <a:p>
            <a:endParaRPr lang="en-US" dirty="0"/>
          </a:p>
        </p:txBody>
      </p:sp>
      <p:pic>
        <p:nvPicPr>
          <p:cNvPr id="5126" name="Picture 6">
            <a:extLst>
              <a:ext uri="{FF2B5EF4-FFF2-40B4-BE49-F238E27FC236}">
                <a16:creationId xmlns:a16="http://schemas.microsoft.com/office/drawing/2014/main" id="{8A8491D4-82C6-4283-BEAC-084BD70C9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7922" y="2398853"/>
            <a:ext cx="4537035" cy="1126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46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b="1"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3797472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874D2-AF27-4235-8765-BD7748A4DF07}"/>
              </a:ext>
            </a:extLst>
          </p:cNvPr>
          <p:cNvSpPr>
            <a:spLocks noGrp="1"/>
          </p:cNvSpPr>
          <p:nvPr>
            <p:ph type="title"/>
          </p:nvPr>
        </p:nvSpPr>
        <p:spPr/>
        <p:txBody>
          <a:bodyPr/>
          <a:lstStyle/>
          <a:p>
            <a:r>
              <a:rPr lang="en-US" dirty="0"/>
              <a:t>Line fitting- linear total least squares</a:t>
            </a:r>
          </a:p>
        </p:txBody>
      </p:sp>
      <p:sp>
        <p:nvSpPr>
          <p:cNvPr id="3" name="Content Placeholder 2">
            <a:extLst>
              <a:ext uri="{FF2B5EF4-FFF2-40B4-BE49-F238E27FC236}">
                <a16:creationId xmlns:a16="http://schemas.microsoft.com/office/drawing/2014/main" id="{29D4DE3A-95A3-456F-8254-5128D6FAF31B}"/>
              </a:ext>
            </a:extLst>
          </p:cNvPr>
          <p:cNvSpPr>
            <a:spLocks noGrp="1"/>
          </p:cNvSpPr>
          <p:nvPr>
            <p:ph idx="1"/>
          </p:nvPr>
        </p:nvSpPr>
        <p:spPr/>
        <p:txBody>
          <a:bodyPr/>
          <a:lstStyle/>
          <a:p>
            <a:endParaRPr lang="en-US" dirty="0"/>
          </a:p>
        </p:txBody>
      </p:sp>
      <p:grpSp>
        <p:nvGrpSpPr>
          <p:cNvPr id="4" name="Group 3">
            <a:extLst>
              <a:ext uri="{FF2B5EF4-FFF2-40B4-BE49-F238E27FC236}">
                <a16:creationId xmlns:a16="http://schemas.microsoft.com/office/drawing/2014/main" id="{5B8B7E1E-7702-4C00-8244-1A6B4A8D814C}"/>
              </a:ext>
            </a:extLst>
          </p:cNvPr>
          <p:cNvGrpSpPr/>
          <p:nvPr/>
        </p:nvGrpSpPr>
        <p:grpSpPr>
          <a:xfrm>
            <a:off x="162026" y="1886674"/>
            <a:ext cx="11867947" cy="3978968"/>
            <a:chOff x="751165" y="3231968"/>
            <a:chExt cx="11883521" cy="4022635"/>
          </a:xfrm>
        </p:grpSpPr>
        <p:pic>
          <p:nvPicPr>
            <p:cNvPr id="5" name="image.png" descr="image.png">
              <a:extLst>
                <a:ext uri="{FF2B5EF4-FFF2-40B4-BE49-F238E27FC236}">
                  <a16:creationId xmlns:a16="http://schemas.microsoft.com/office/drawing/2014/main" id="{4B9B7C53-DB22-43AC-956E-DC9273F2274D}"/>
                </a:ext>
              </a:extLst>
            </p:cNvPr>
            <p:cNvPicPr>
              <a:picLocks noChangeAspect="1"/>
            </p:cNvPicPr>
            <p:nvPr/>
          </p:nvPicPr>
          <p:blipFill>
            <a:blip r:embed="rId2"/>
            <a:stretch>
              <a:fillRect/>
            </a:stretch>
          </p:blipFill>
          <p:spPr>
            <a:xfrm>
              <a:off x="6883451" y="3231968"/>
              <a:ext cx="5751235" cy="4022635"/>
            </a:xfrm>
            <a:prstGeom prst="rect">
              <a:avLst/>
            </a:prstGeom>
            <a:ln w="12700">
              <a:miter lim="400000"/>
            </a:ln>
          </p:spPr>
        </p:pic>
        <p:pic>
          <p:nvPicPr>
            <p:cNvPr id="6" name="image.png" descr="image.png">
              <a:extLst>
                <a:ext uri="{FF2B5EF4-FFF2-40B4-BE49-F238E27FC236}">
                  <a16:creationId xmlns:a16="http://schemas.microsoft.com/office/drawing/2014/main" id="{427D6B79-57E8-4922-9A15-D03F41640E13}"/>
                </a:ext>
              </a:extLst>
            </p:cNvPr>
            <p:cNvPicPr>
              <a:picLocks noChangeAspect="1"/>
            </p:cNvPicPr>
            <p:nvPr/>
          </p:nvPicPr>
          <p:blipFill>
            <a:blip r:embed="rId3"/>
            <a:stretch>
              <a:fillRect/>
            </a:stretch>
          </p:blipFill>
          <p:spPr>
            <a:xfrm>
              <a:off x="751165" y="3231968"/>
              <a:ext cx="5751235" cy="4022635"/>
            </a:xfrm>
            <a:prstGeom prst="rect">
              <a:avLst/>
            </a:prstGeom>
            <a:ln w="12700">
              <a:miter lim="400000"/>
            </a:ln>
          </p:spPr>
        </p:pic>
      </p:grpSp>
      <p:sp>
        <p:nvSpPr>
          <p:cNvPr id="7" name="Arrow: Right 6">
            <a:extLst>
              <a:ext uri="{FF2B5EF4-FFF2-40B4-BE49-F238E27FC236}">
                <a16:creationId xmlns:a16="http://schemas.microsoft.com/office/drawing/2014/main" id="{CE5B6E8D-8D91-40AD-BDFF-09B34DC3B706}"/>
              </a:ext>
            </a:extLst>
          </p:cNvPr>
          <p:cNvSpPr/>
          <p:nvPr/>
        </p:nvSpPr>
        <p:spPr>
          <a:xfrm>
            <a:off x="5208608" y="3229337"/>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532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 fitting- Line fitting- Linear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
        <p:nvSpPr>
          <p:cNvPr id="8" name="Rectangle 7">
            <a:extLst>
              <a:ext uri="{FF2B5EF4-FFF2-40B4-BE49-F238E27FC236}">
                <a16:creationId xmlns:a16="http://schemas.microsoft.com/office/drawing/2014/main" id="{4A9C9E37-AA7B-43A8-975E-680EFB6D9437}"/>
              </a:ext>
            </a:extLst>
          </p:cNvPr>
          <p:cNvSpPr/>
          <p:nvPr/>
        </p:nvSpPr>
        <p:spPr>
          <a:xfrm>
            <a:off x="0" y="2778370"/>
            <a:ext cx="12139995" cy="4079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1828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 fitting- Linear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
        <p:nvSpPr>
          <p:cNvPr id="8" name="Rectangle 7">
            <a:extLst>
              <a:ext uri="{FF2B5EF4-FFF2-40B4-BE49-F238E27FC236}">
                <a16:creationId xmlns:a16="http://schemas.microsoft.com/office/drawing/2014/main" id="{4A9C9E37-AA7B-43A8-975E-680EFB6D9437}"/>
              </a:ext>
            </a:extLst>
          </p:cNvPr>
          <p:cNvSpPr/>
          <p:nvPr/>
        </p:nvSpPr>
        <p:spPr>
          <a:xfrm>
            <a:off x="0" y="3739662"/>
            <a:ext cx="12191999" cy="3118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078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 fitting- Linear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Tree>
    <p:extLst>
      <p:ext uri="{BB962C8B-B14F-4D97-AF65-F5344CB8AC3E}">
        <p14:creationId xmlns:p14="http://schemas.microsoft.com/office/powerpoint/2010/main" val="976817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1684336"/>
            <a:ext cx="12191999" cy="5173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437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2606674"/>
            <a:ext cx="12191999" cy="42513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744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3605048"/>
            <a:ext cx="12191999" cy="32529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E45E597-2D1E-4A76-9362-D2D90C068C2E}"/>
              </a:ext>
            </a:extLst>
          </p:cNvPr>
          <p:cNvSpPr/>
          <p:nvPr/>
        </p:nvSpPr>
        <p:spPr>
          <a:xfrm>
            <a:off x="9590826" y="3224049"/>
            <a:ext cx="2459422" cy="32529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312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3C5AE-0636-4F97-8EFC-C7B0DCFA7FA4}"/>
              </a:ext>
            </a:extLst>
          </p:cNvPr>
          <p:cNvSpPr>
            <a:spLocks noGrp="1"/>
          </p:cNvSpPr>
          <p:nvPr>
            <p:ph type="title"/>
          </p:nvPr>
        </p:nvSpPr>
        <p:spPr/>
        <p:txBody>
          <a:bodyPr/>
          <a:lstStyle/>
          <a:p>
            <a:r>
              <a:rPr lang="en-US" dirty="0"/>
              <a:t>Some motivation</a:t>
            </a:r>
          </a:p>
        </p:txBody>
      </p:sp>
      <p:sp>
        <p:nvSpPr>
          <p:cNvPr id="3" name="Content Placeholder 2">
            <a:extLst>
              <a:ext uri="{FF2B5EF4-FFF2-40B4-BE49-F238E27FC236}">
                <a16:creationId xmlns:a16="http://schemas.microsoft.com/office/drawing/2014/main" id="{8FB106EB-256C-4C09-97AD-198BB03C2C0A}"/>
              </a:ext>
            </a:extLst>
          </p:cNvPr>
          <p:cNvSpPr>
            <a:spLocks noGrp="1"/>
          </p:cNvSpPr>
          <p:nvPr>
            <p:ph idx="1"/>
          </p:nvPr>
        </p:nvSpPr>
        <p:spPr/>
        <p:txBody>
          <a:bodyPr/>
          <a:lstStyle/>
          <a:p>
            <a:r>
              <a:rPr lang="en-US" dirty="0"/>
              <a:t>What you think about when you hear “line/curve fitting”</a:t>
            </a:r>
          </a:p>
        </p:txBody>
      </p:sp>
      <p:pic>
        <p:nvPicPr>
          <p:cNvPr id="1026" name="Picture 2" descr="Image result for least square">
            <a:extLst>
              <a:ext uri="{FF2B5EF4-FFF2-40B4-BE49-F238E27FC236}">
                <a16:creationId xmlns:a16="http://schemas.microsoft.com/office/drawing/2014/main" id="{E5B97A3D-0298-4E03-B4CA-EA8BB8A74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761" y="1607127"/>
            <a:ext cx="7726477" cy="5112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749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B036BC8-8CF1-41D4-A0F0-FAFACFB86771}"/>
              </a:ext>
            </a:extLst>
          </p:cNvPr>
          <p:cNvSpPr/>
          <p:nvPr/>
        </p:nvSpPr>
        <p:spPr>
          <a:xfrm>
            <a:off x="3915508" y="3432826"/>
            <a:ext cx="8276492"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1445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B036BC8-8CF1-41D4-A0F0-FAFACFB86771}"/>
              </a:ext>
            </a:extLst>
          </p:cNvPr>
          <p:cNvSpPr/>
          <p:nvPr/>
        </p:nvSpPr>
        <p:spPr>
          <a:xfrm>
            <a:off x="7748954" y="3432826"/>
            <a:ext cx="4443046"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68355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529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5630863"/>
            <a:ext cx="12191999" cy="1227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452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3399692" y="5630863"/>
            <a:ext cx="8792307" cy="1227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7651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16" name="AutoShape 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2898775" y="2598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051175" y="2751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203575" y="2903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355975" y="3055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10"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508375" y="3208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1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660775" y="3360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AutoShape 1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813175" y="3513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AutoShape 1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965575" y="3665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4" name="AutoShape 1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117975" y="381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5" name="AutoShape 20"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270375" y="397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6" name="AutoShape 2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422775" y="412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7" name="AutoShape 2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575175" y="427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8" name="AutoShape 2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727575" y="442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9" name="AutoShape 2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879975" y="457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78666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46864-E961-4342-92DB-4BCE710C4368}"/>
              </a:ext>
            </a:extLst>
          </p:cNvPr>
          <p:cNvSpPr>
            <a:spLocks noGrp="1"/>
          </p:cNvSpPr>
          <p:nvPr>
            <p:ph type="title"/>
          </p:nvPr>
        </p:nvSpPr>
        <p:spPr/>
        <p:txBody>
          <a:bodyPr/>
          <a:lstStyle/>
          <a:p>
            <a:r>
              <a:rPr lang="en-US" dirty="0"/>
              <a:t>Line fitting- Linear TLS -the minimization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4E5D91-E707-4634-B507-529A02CF6FD8}"/>
                  </a:ext>
                </a:extLst>
              </p:cNvPr>
              <p:cNvSpPr>
                <a:spLocks noGrp="1"/>
              </p:cNvSpPr>
              <p:nvPr>
                <p:ph idx="1"/>
              </p:nvPr>
            </p:nvSpPr>
            <p:spPr/>
            <p:txBody>
              <a:bodyPr/>
              <a:lstStyle/>
              <a:p>
                <a:r>
                  <a:rPr lang="en-US" dirty="0"/>
                  <a:t>The minimization problem is:</a:t>
                </a:r>
              </a:p>
              <a:p>
                <a:endParaRPr lang="en-US" dirty="0"/>
              </a:p>
              <a:p>
                <a:pPr marL="457200" lvl="1" indent="0">
                  <a:buNone/>
                </a:pPr>
                <a:endParaRPr lang="en-US" dirty="0"/>
              </a:p>
              <a:p>
                <a:pPr marL="457200" lvl="1" indent="0">
                  <a:buNone/>
                </a:pPr>
                <a:endParaRPr lang="en-US" dirty="0"/>
              </a:p>
              <a:p>
                <a:r>
                  <a:rPr lang="en-US" dirty="0"/>
                  <a:t>Recall </a:t>
                </a:r>
                <a:r>
                  <a:rPr lang="en-US" dirty="0" err="1"/>
                  <a:t>eigendecomposition</a:t>
                </a:r>
                <a:r>
                  <a:rPr lang="en-US" dirty="0"/>
                  <a:t>: </a:t>
                </a:r>
              </a:p>
              <a:p>
                <a:pPr lvl="1"/>
                <a:r>
                  <a:rPr lang="en-US" dirty="0"/>
                  <a:t>Also recall that each eigenvector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oMath>
                </a14:m>
                <a:r>
                  <a:rPr lang="en-US" dirty="0"/>
                  <a:t>is normalized (</a:t>
                </a:r>
                <a14:m>
                  <m:oMath xmlns:m="http://schemas.openxmlformats.org/officeDocument/2006/math">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𝑣</m:t>
                            </m:r>
                          </m:e>
                        </m:d>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𝑇</m:t>
                        </m:r>
                      </m:sup>
                    </m:sSup>
                    <m:r>
                      <a:rPr lang="en-US" b="0" i="1" smtClean="0">
                        <a:latin typeface="Cambria Math" panose="02040503050406030204" pitchFamily="18" charset="0"/>
                      </a:rPr>
                      <m:t>𝑣</m:t>
                    </m:r>
                    <m:r>
                      <a:rPr lang="en-US" b="0" i="1" smtClean="0">
                        <a:latin typeface="Cambria Math" panose="02040503050406030204" pitchFamily="18" charset="0"/>
                      </a:rPr>
                      <m:t>=1</m:t>
                    </m:r>
                  </m:oMath>
                </a14:m>
                <a:r>
                  <a:rPr lang="en-US" dirty="0"/>
                  <a:t>).</a:t>
                </a:r>
              </a:p>
              <a:p>
                <a:r>
                  <a:rPr lang="en-US" dirty="0"/>
                  <a:t>The solution to the minimization problem above is the eigenvector corresponding to smallest eigenvalue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oMath>
                </a14:m>
                <a:r>
                  <a:rPr lang="en-US" dirty="0"/>
                  <a:t>.</a:t>
                </a:r>
              </a:p>
              <a:p>
                <a:endParaRPr lang="en-US" dirty="0"/>
              </a:p>
              <a:p>
                <a:r>
                  <a:rPr lang="en-US" b="1" dirty="0"/>
                  <a:t>Watch out: </a:t>
                </a:r>
                <a:r>
                  <a:rPr lang="en-US" dirty="0"/>
                  <a:t>trying to minimize the problem above without the constraint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r>
                          <a:rPr lang="en-US" b="0" i="1" smtClean="0">
                            <a:latin typeface="Cambria Math" panose="02040503050406030204" pitchFamily="18" charset="0"/>
                          </a:rPr>
                          <m:t>𝑇</m:t>
                        </m:r>
                      </m:sup>
                    </m:sSup>
                    <m:r>
                      <a:rPr lang="en-US" b="0" i="1" smtClean="0">
                        <a:latin typeface="Cambria Math" panose="02040503050406030204" pitchFamily="18" charset="0"/>
                      </a:rPr>
                      <m:t>𝛽</m:t>
                    </m:r>
                    <m:r>
                      <a:rPr lang="en-US" i="1">
                        <a:latin typeface="Cambria Math" panose="02040503050406030204" pitchFamily="18" charset="0"/>
                      </a:rPr>
                      <m:t>=1</m:t>
                    </m:r>
                  </m:oMath>
                </a14:m>
                <a:r>
                  <a:rPr lang="en-US" dirty="0"/>
                  <a:t> will result with the trivial solution of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=0</m:t>
                    </m:r>
                    <m:r>
                      <a:rPr lang="en-US" b="0" i="0"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F44E5D91-E707-4634-B507-529A02CF6FD8}"/>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8194" name="Picture 2">
            <a:extLst>
              <a:ext uri="{FF2B5EF4-FFF2-40B4-BE49-F238E27FC236}">
                <a16:creationId xmlns:a16="http://schemas.microsoft.com/office/drawing/2014/main" id="{DDC37157-3197-4764-9EC0-6D73D58FD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748" y="1248619"/>
            <a:ext cx="4183767" cy="102879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BA35F0CC-3AE7-4C89-A1E8-46AEEC563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0269" y="2758913"/>
            <a:ext cx="4429125" cy="4286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89656513-9083-47D3-8D44-E43743BD2C33}"/>
              </a:ext>
            </a:extLst>
          </p:cNvPr>
          <p:cNvSpPr/>
          <p:nvPr/>
        </p:nvSpPr>
        <p:spPr>
          <a:xfrm>
            <a:off x="486136" y="3796497"/>
            <a:ext cx="9873205"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032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fitting- Linear TLS with SVD</a:t>
            </a:r>
          </a:p>
        </p:txBody>
      </p:sp>
      <p:sp>
        <p:nvSpPr>
          <p:cNvPr id="3" name="Content Placeholder 2"/>
          <p:cNvSpPr>
            <a:spLocks noGrp="1"/>
          </p:cNvSpPr>
          <p:nvPr>
            <p:ph idx="1"/>
          </p:nvPr>
        </p:nvSpPr>
        <p:spPr/>
        <p:txBody>
          <a:bodyPr/>
          <a:lstStyle/>
          <a:p>
            <a:r>
              <a:rPr lang="en-US" dirty="0"/>
              <a:t>Another similar way to solve this problem is using SVD, but it’s out of scope…</a:t>
            </a:r>
          </a:p>
          <a:p>
            <a:r>
              <a:rPr lang="en-US" dirty="0"/>
              <a:t>You can check the derivation out in: </a:t>
            </a:r>
            <a:r>
              <a:rPr lang="en-US" dirty="0">
                <a:hlinkClick r:id="rId2"/>
              </a:rPr>
              <a:t>http://cmp.felk.cvut.cz/cmp/courses/XE33PVR/WS20072008/Lectures/Supporting/constrained_lsq.pdf</a:t>
            </a:r>
            <a:endParaRPr lang="en-US" dirty="0"/>
          </a:p>
          <a:p>
            <a:r>
              <a:rPr lang="en-US" dirty="0"/>
              <a:t>Read more about SVD decomposition here: </a:t>
            </a:r>
            <a:r>
              <a:rPr lang="en-US" dirty="0">
                <a:hlinkClick r:id="rId3"/>
              </a:rPr>
              <a:t>https://en.wikipedia.org/wiki/Singular_value_decomposition</a:t>
            </a:r>
            <a:endParaRPr lang="en-US" dirty="0"/>
          </a:p>
        </p:txBody>
      </p:sp>
    </p:spTree>
    <p:extLst>
      <p:ext uri="{BB962C8B-B14F-4D97-AF65-F5344CB8AC3E}">
        <p14:creationId xmlns:p14="http://schemas.microsoft.com/office/powerpoint/2010/main" val="934268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b="1"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1468543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29BB-07C5-471D-B7BF-D7E5A06BF0F2}"/>
              </a:ext>
            </a:extLst>
          </p:cNvPr>
          <p:cNvSpPr>
            <a:spLocks noGrp="1"/>
          </p:cNvSpPr>
          <p:nvPr>
            <p:ph type="title"/>
          </p:nvPr>
        </p:nvSpPr>
        <p:spPr/>
        <p:txBody>
          <a:bodyPr/>
          <a:lstStyle/>
          <a:p>
            <a:r>
              <a:rPr lang="en-US" dirty="0"/>
              <a:t> linear 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3B0721A-A514-47A5-8A69-ABB42E3F339E}"/>
                  </a:ext>
                </a:extLst>
              </p:cNvPr>
              <p:cNvSpPr>
                <a:spLocks noGrp="1"/>
              </p:cNvSpPr>
              <p:nvPr>
                <p:ph idx="1"/>
              </p:nvPr>
            </p:nvSpPr>
            <p:spPr>
              <a:xfrm>
                <a:off x="203200" y="762000"/>
                <a:ext cx="11785600" cy="5916592"/>
              </a:xfrm>
            </p:spPr>
            <p:txBody>
              <a:bodyPr>
                <a:normAutofit/>
              </a:bodyPr>
              <a:lstStyle/>
              <a:p>
                <a:r>
                  <a:rPr lang="en-US" dirty="0"/>
                  <a:t>What about curve fitting?</a:t>
                </a:r>
              </a:p>
              <a:p>
                <a:r>
                  <a:rPr lang="en-US" dirty="0"/>
                  <a:t>Recall the matrix linear LS result:</a:t>
                </a:r>
              </a:p>
              <a:p>
                <a:pPr marL="0" indent="0">
                  <a:buNone/>
                </a:pPr>
                <a:endParaRPr lang="en-US" dirty="0"/>
              </a:p>
              <a:p>
                <a:r>
                  <a:rPr lang="en-US" dirty="0"/>
                  <a:t>The solution above is a solution for any </a:t>
                </a:r>
                <a:r>
                  <a:rPr lang="en-US" b="1" dirty="0"/>
                  <a:t>linear regression</a:t>
                </a:r>
                <a:r>
                  <a:rPr lang="en-US" dirty="0"/>
                  <a:t> problem that is over-determined (==more equations than unknowns). </a:t>
                </a:r>
              </a:p>
              <a:p>
                <a:pPr lvl="1"/>
                <a:r>
                  <a:rPr lang="en-US" dirty="0"/>
                  <a:t>Linear regression means only that the unknowns are linearly dependent in the data. </a:t>
                </a:r>
              </a:p>
              <a:p>
                <a:r>
                  <a:rPr lang="en-US" dirty="0"/>
                  <a:t>For example- data set of a parabola:</a:t>
                </a:r>
              </a:p>
              <a:p>
                <a:pPr marL="457200" lvl="1" indent="0">
                  <a:buNone/>
                </a:pPr>
                <a:r>
                  <a:rPr lang="en-US" dirty="0"/>
                  <a:t>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𝑎</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endParaRPr lang="en-US" dirty="0"/>
              </a:p>
              <a:p>
                <a:pPr lvl="1"/>
                <a:r>
                  <a:rPr lang="en-US" dirty="0">
                    <a:highlight>
                      <a:srgbClr val="FFFF00"/>
                    </a:highlight>
                  </a:rPr>
                  <a:t>How the matrices </a:t>
                </a:r>
                <a14:m>
                  <m:oMath xmlns:m="http://schemas.openxmlformats.org/officeDocument/2006/math">
                    <m:r>
                      <a:rPr lang="en-US" b="0" i="1" smtClean="0">
                        <a:highlight>
                          <a:srgbClr val="FFFF00"/>
                        </a:highlight>
                        <a:latin typeface="Cambria Math" panose="02040503050406030204" pitchFamily="18" charset="0"/>
                      </a:rPr>
                      <m:t>𝑋</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𝑦</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𝛽</m:t>
                    </m:r>
                  </m:oMath>
                </a14:m>
                <a:r>
                  <a:rPr lang="en-US" dirty="0">
                    <a:highlight>
                      <a:srgbClr val="FFFF00"/>
                    </a:highlight>
                  </a:rPr>
                  <a:t> will look like?</a:t>
                </a:r>
              </a:p>
            </p:txBody>
          </p:sp>
        </mc:Choice>
        <mc:Fallback>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xfrm>
                <a:off x="203200" y="762000"/>
                <a:ext cx="11785600" cy="5916592"/>
              </a:xfrm>
              <a:blipFill>
                <a:blip r:embed="rId3"/>
                <a:stretch>
                  <a:fillRect l="-931" t="-927"/>
                </a:stretch>
              </a:blipFill>
            </p:spPr>
            <p:txBody>
              <a:bodyPr/>
              <a:lstStyle/>
              <a:p>
                <a:r>
                  <a:rPr lang="en-US">
                    <a:noFill/>
                  </a:rPr>
                  <a:t> </a:t>
                </a:r>
              </a:p>
            </p:txBody>
          </p:sp>
        </mc:Fallback>
      </mc:AlternateContent>
      <p:pic>
        <p:nvPicPr>
          <p:cNvPr id="4098" name="Picture 2">
            <a:extLst>
              <a:ext uri="{FF2B5EF4-FFF2-40B4-BE49-F238E27FC236}">
                <a16:creationId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054" y="1207210"/>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331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3C5AE-0636-4F97-8EFC-C7B0DCFA7FA4}"/>
              </a:ext>
            </a:extLst>
          </p:cNvPr>
          <p:cNvSpPr>
            <a:spLocks noGrp="1"/>
          </p:cNvSpPr>
          <p:nvPr>
            <p:ph type="title"/>
          </p:nvPr>
        </p:nvSpPr>
        <p:spPr/>
        <p:txBody>
          <a:bodyPr/>
          <a:lstStyle/>
          <a:p>
            <a:r>
              <a:rPr lang="en-US" dirty="0"/>
              <a:t>Some motivation</a:t>
            </a:r>
          </a:p>
        </p:txBody>
      </p:sp>
      <p:pic>
        <p:nvPicPr>
          <p:cNvPr id="6" name="Picture 6" descr="Related image">
            <a:extLst>
              <a:ext uri="{FF2B5EF4-FFF2-40B4-BE49-F238E27FC236}">
                <a16:creationId xmlns:a16="http://schemas.microsoft.com/office/drawing/2014/main" id="{5E8FE9DC-FA60-4C29-9B5F-722CAB1F2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088" y="3833360"/>
            <a:ext cx="3821159" cy="23725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E78B711D-8A9A-4B89-A57A-C4F58AE9D5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7126" y="3729395"/>
            <a:ext cx="3740659" cy="2511527"/>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descr="Image">
            <a:extLst>
              <a:ext uri="{FF2B5EF4-FFF2-40B4-BE49-F238E27FC236}">
                <a16:creationId xmlns:a16="http://schemas.microsoft.com/office/drawing/2014/main" id="{65B270FC-7098-411E-B66F-0E22D31BFD3E}"/>
              </a:ext>
            </a:extLst>
          </p:cNvPr>
          <p:cNvPicPr>
            <a:picLocks noChangeAspect="1"/>
          </p:cNvPicPr>
          <p:nvPr/>
        </p:nvPicPr>
        <p:blipFill>
          <a:blip r:embed="rId4"/>
          <a:srcRect r="12541"/>
          <a:stretch>
            <a:fillRect/>
          </a:stretch>
        </p:blipFill>
        <p:spPr>
          <a:xfrm>
            <a:off x="1016253" y="782839"/>
            <a:ext cx="3730338" cy="2372544"/>
          </a:xfrm>
          <a:prstGeom prst="rect">
            <a:avLst/>
          </a:prstGeom>
          <a:ln w="12700">
            <a:miter lim="400000"/>
          </a:ln>
        </p:spPr>
      </p:pic>
      <p:pic>
        <p:nvPicPr>
          <p:cNvPr id="12" name="Image" descr="Image">
            <a:extLst>
              <a:ext uri="{FF2B5EF4-FFF2-40B4-BE49-F238E27FC236}">
                <a16:creationId xmlns:a16="http://schemas.microsoft.com/office/drawing/2014/main" id="{0B4213A5-974E-4CDE-8BD2-F50E6D48EDE1}"/>
              </a:ext>
            </a:extLst>
          </p:cNvPr>
          <p:cNvPicPr>
            <a:picLocks noChangeAspect="1"/>
          </p:cNvPicPr>
          <p:nvPr/>
        </p:nvPicPr>
        <p:blipFill>
          <a:blip r:embed="rId5"/>
          <a:stretch>
            <a:fillRect/>
          </a:stretch>
        </p:blipFill>
        <p:spPr>
          <a:xfrm>
            <a:off x="5529660" y="787432"/>
            <a:ext cx="2606235" cy="2367951"/>
          </a:xfrm>
          <a:prstGeom prst="rect">
            <a:avLst/>
          </a:prstGeom>
          <a:ln w="12700">
            <a:miter lim="400000"/>
          </a:ln>
        </p:spPr>
      </p:pic>
      <p:sp>
        <p:nvSpPr>
          <p:cNvPr id="13" name="tissue engineering…">
            <a:extLst>
              <a:ext uri="{FF2B5EF4-FFF2-40B4-BE49-F238E27FC236}">
                <a16:creationId xmlns:a16="http://schemas.microsoft.com/office/drawing/2014/main" id="{9306F4D6-2A02-44E3-809B-C871305B1EF9}"/>
              </a:ext>
            </a:extLst>
          </p:cNvPr>
          <p:cNvSpPr txBox="1"/>
          <p:nvPr/>
        </p:nvSpPr>
        <p:spPr>
          <a:xfrm>
            <a:off x="5628412" y="3180815"/>
            <a:ext cx="2375330"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Bio-medical engineering</a:t>
            </a:r>
            <a:endParaRPr dirty="0"/>
          </a:p>
          <a:p>
            <a:pPr algn="ctr">
              <a:defRPr sz="1800"/>
            </a:pPr>
            <a:r>
              <a:rPr dirty="0"/>
              <a:t>(blood vessel counting)</a:t>
            </a:r>
          </a:p>
        </p:txBody>
      </p:sp>
      <p:pic>
        <p:nvPicPr>
          <p:cNvPr id="14" name="Image" descr="Image">
            <a:extLst>
              <a:ext uri="{FF2B5EF4-FFF2-40B4-BE49-F238E27FC236}">
                <a16:creationId xmlns:a16="http://schemas.microsoft.com/office/drawing/2014/main" id="{96440D4B-8FF6-462F-8246-5D74B5856670}"/>
              </a:ext>
            </a:extLst>
          </p:cNvPr>
          <p:cNvPicPr>
            <a:picLocks noChangeAspect="1"/>
          </p:cNvPicPr>
          <p:nvPr/>
        </p:nvPicPr>
        <p:blipFill>
          <a:blip r:embed="rId6"/>
          <a:srcRect l="36728" t="2362" r="31745" b="62926"/>
          <a:stretch>
            <a:fillRect/>
          </a:stretch>
        </p:blipFill>
        <p:spPr>
          <a:xfrm>
            <a:off x="8820971" y="793008"/>
            <a:ext cx="2319599" cy="2362375"/>
          </a:xfrm>
          <a:prstGeom prst="rect">
            <a:avLst/>
          </a:prstGeom>
          <a:ln w="12700">
            <a:miter lim="400000"/>
          </a:ln>
        </p:spPr>
      </p:pic>
      <p:sp>
        <p:nvSpPr>
          <p:cNvPr id="15" name="behavioral genetics…">
            <a:extLst>
              <a:ext uri="{FF2B5EF4-FFF2-40B4-BE49-F238E27FC236}">
                <a16:creationId xmlns:a16="http://schemas.microsoft.com/office/drawing/2014/main" id="{85F1AF0C-3FE9-474A-A00B-114F29F79503}"/>
              </a:ext>
            </a:extLst>
          </p:cNvPr>
          <p:cNvSpPr txBox="1"/>
          <p:nvPr/>
        </p:nvSpPr>
        <p:spPr>
          <a:xfrm>
            <a:off x="8820971" y="3180815"/>
            <a:ext cx="2170915"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Biology</a:t>
            </a:r>
            <a:endParaRPr dirty="0"/>
          </a:p>
          <a:p>
            <a:pPr algn="ctr">
              <a:defRPr sz="1800"/>
            </a:pPr>
            <a:r>
              <a:rPr dirty="0"/>
              <a:t>(earthworm contours)</a:t>
            </a:r>
          </a:p>
        </p:txBody>
      </p:sp>
      <p:sp>
        <p:nvSpPr>
          <p:cNvPr id="16" name="Autonomous Vehicles…">
            <a:extLst>
              <a:ext uri="{FF2B5EF4-FFF2-40B4-BE49-F238E27FC236}">
                <a16:creationId xmlns:a16="http://schemas.microsoft.com/office/drawing/2014/main" id="{733ECCFC-DF54-48CE-B960-0F7982F177D5}"/>
              </a:ext>
            </a:extLst>
          </p:cNvPr>
          <p:cNvSpPr txBox="1"/>
          <p:nvPr/>
        </p:nvSpPr>
        <p:spPr>
          <a:xfrm>
            <a:off x="1883249" y="3167455"/>
            <a:ext cx="2134302"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dirty="0"/>
              <a:t>Autonomous Vehicles</a:t>
            </a:r>
          </a:p>
          <a:p>
            <a:pPr algn="ctr">
              <a:defRPr sz="1800"/>
            </a:pPr>
            <a:r>
              <a:rPr dirty="0"/>
              <a:t>(lane line detection)</a:t>
            </a:r>
          </a:p>
        </p:txBody>
      </p:sp>
      <p:sp>
        <p:nvSpPr>
          <p:cNvPr id="18" name="Autonomous Vehicles…">
            <a:extLst>
              <a:ext uri="{FF2B5EF4-FFF2-40B4-BE49-F238E27FC236}">
                <a16:creationId xmlns:a16="http://schemas.microsoft.com/office/drawing/2014/main" id="{8C2A7F6D-FC70-45B7-A94A-EC2C8404158D}"/>
              </a:ext>
            </a:extLst>
          </p:cNvPr>
          <p:cNvSpPr txBox="1"/>
          <p:nvPr/>
        </p:nvSpPr>
        <p:spPr>
          <a:xfrm>
            <a:off x="6568352" y="6158344"/>
            <a:ext cx="3978205"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Psychology/ Human computer interaction</a:t>
            </a:r>
            <a:endParaRPr dirty="0"/>
          </a:p>
          <a:p>
            <a:pPr algn="ctr">
              <a:defRPr sz="1800"/>
            </a:pPr>
            <a:r>
              <a:rPr dirty="0"/>
              <a:t>(</a:t>
            </a:r>
            <a:r>
              <a:rPr lang="en-US" dirty="0"/>
              <a:t>eye tracking</a:t>
            </a:r>
            <a:r>
              <a:rPr dirty="0"/>
              <a:t>)</a:t>
            </a:r>
          </a:p>
        </p:txBody>
      </p:sp>
      <p:sp>
        <p:nvSpPr>
          <p:cNvPr id="23" name="Autonomous Vehicles…">
            <a:extLst>
              <a:ext uri="{FF2B5EF4-FFF2-40B4-BE49-F238E27FC236}">
                <a16:creationId xmlns:a16="http://schemas.microsoft.com/office/drawing/2014/main" id="{5D717E34-5252-44AB-989B-E20AB0DD86A5}"/>
              </a:ext>
            </a:extLst>
          </p:cNvPr>
          <p:cNvSpPr txBox="1"/>
          <p:nvPr/>
        </p:nvSpPr>
        <p:spPr>
          <a:xfrm>
            <a:off x="1824387" y="6200044"/>
            <a:ext cx="2193164"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Robotics</a:t>
            </a:r>
            <a:endParaRPr dirty="0"/>
          </a:p>
          <a:p>
            <a:pPr algn="ctr">
              <a:defRPr sz="1800"/>
            </a:pPr>
            <a:r>
              <a:rPr dirty="0"/>
              <a:t>(</a:t>
            </a:r>
            <a:r>
              <a:rPr lang="en-US" dirty="0"/>
              <a:t>scene understanding</a:t>
            </a:r>
            <a:r>
              <a:rPr dirty="0"/>
              <a:t>)</a:t>
            </a:r>
          </a:p>
        </p:txBody>
      </p:sp>
    </p:spTree>
    <p:extLst>
      <p:ext uri="{BB962C8B-B14F-4D97-AF65-F5344CB8AC3E}">
        <p14:creationId xmlns:p14="http://schemas.microsoft.com/office/powerpoint/2010/main" val="6152956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7ABFF-7BF2-4EBE-A0C6-FB69AC9EFF3F}"/>
              </a:ext>
            </a:extLst>
          </p:cNvPr>
          <p:cNvSpPr>
            <a:spLocks noGrp="1"/>
          </p:cNvSpPr>
          <p:nvPr>
            <p:ph type="title"/>
          </p:nvPr>
        </p:nvSpPr>
        <p:spPr/>
        <p:txBody>
          <a:bodyPr/>
          <a:lstStyle/>
          <a:p>
            <a:r>
              <a:rPr lang="en-US" dirty="0"/>
              <a:t>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F603EB9-E7C4-4249-8D3D-257F44C0030E}"/>
                  </a:ext>
                </a:extLst>
              </p:cNvPr>
              <p:cNvSpPr>
                <a:spLocks noGrp="1"/>
              </p:cNvSpPr>
              <p:nvPr>
                <p:ph idx="1"/>
              </p:nvPr>
            </p:nvSpPr>
            <p:spPr>
              <a:xfrm>
                <a:off x="203200" y="762000"/>
                <a:ext cx="11785600" cy="5974466"/>
              </a:xfrm>
            </p:spPr>
            <p:txBody>
              <a:bodyPr>
                <a:normAutofit fontScale="92500"/>
              </a:bodyPr>
              <a:lstStyle/>
              <a:p>
                <a:r>
                  <a:rPr lang="en-US" dirty="0"/>
                  <a:t>data set of a parabola:</a:t>
                </a:r>
              </a:p>
              <a:p>
                <a:pPr marL="457200" lvl="1" indent="0">
                  <a:buNone/>
                </a:pPr>
                <a:r>
                  <a:rPr lang="en-US" dirty="0"/>
                  <a: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d>
                    <m:r>
                      <a:rPr lang="en-US" i="1">
                        <a:latin typeface="Cambria Math" panose="02040503050406030204" pitchFamily="18" charset="0"/>
                      </a:rPr>
                      <m:t>  </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𝑎</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𝑏</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The solution of this LS problem is the same (in our Derivation we didn’t use the assumption that the data is linear…):</a:t>
                </a:r>
              </a:p>
              <a:p>
                <a:endParaRPr lang="en-US" dirty="0"/>
              </a:p>
              <a:p>
                <a:pPr marL="0" indent="0">
                  <a:buNone/>
                </a:pPr>
                <a:endParaRPr lang="en-US" dirty="0"/>
              </a:p>
              <a:p>
                <a:r>
                  <a:rPr lang="en-US" dirty="0"/>
                  <a:t>Non-Line fitting- Linear TLS also exist, but this can’t be solved as before (the linearity assumption was used). This topic is out of scope- proof and examples </a:t>
                </a:r>
                <a:r>
                  <a:rPr lang="en-US" dirty="0">
                    <a:hlinkClick r:id="rId3"/>
                  </a:rPr>
                  <a:t>here</a:t>
                </a:r>
                <a:r>
                  <a:rPr lang="en-US" dirty="0"/>
                  <a:t>.</a:t>
                </a:r>
              </a:p>
            </p:txBody>
          </p:sp>
        </mc:Choice>
        <mc:Fallback>
          <p:sp>
            <p:nvSpPr>
              <p:cNvPr id="3" name="Content Placeholder 2">
                <a:extLst>
                  <a:ext uri="{FF2B5EF4-FFF2-40B4-BE49-F238E27FC236}">
                    <a16:creationId xmlns:a16="http://schemas.microsoft.com/office/drawing/2014/main" id="{DF603EB9-E7C4-4249-8D3D-257F44C0030E}"/>
                  </a:ext>
                </a:extLst>
              </p:cNvPr>
              <p:cNvSpPr>
                <a:spLocks noGrp="1" noRot="1" noChangeAspect="1" noMove="1" noResize="1" noEditPoints="1" noAdjustHandles="1" noChangeArrowheads="1" noChangeShapeType="1" noTextEdit="1"/>
              </p:cNvSpPr>
              <p:nvPr>
                <p:ph idx="1"/>
              </p:nvPr>
            </p:nvSpPr>
            <p:spPr>
              <a:xfrm>
                <a:off x="203200" y="762000"/>
                <a:ext cx="11785600" cy="5974466"/>
              </a:xfrm>
              <a:blipFill>
                <a:blip r:embed="rId4"/>
                <a:stretch>
                  <a:fillRect l="-776" t="-816" r="-310" b="-40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6EBCE1C1-3ABF-42C5-AB77-9377B2DC01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5403" y="1780697"/>
            <a:ext cx="7104263" cy="1736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290061C-BD9F-4226-9ADF-6009D3FA26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072" y="4810182"/>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2209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CB59-4B52-450F-91F3-AE29FACACF23}"/>
              </a:ext>
            </a:extLst>
          </p:cNvPr>
          <p:cNvSpPr>
            <a:spLocks noGrp="1"/>
          </p:cNvSpPr>
          <p:nvPr>
            <p:ph type="title"/>
          </p:nvPr>
        </p:nvSpPr>
        <p:spPr/>
        <p:txBody>
          <a:bodyPr/>
          <a:lstStyle/>
          <a:p>
            <a:r>
              <a:rPr lang="en-US" dirty="0"/>
              <a:t>Problem 2: LS with outliers datapoints</a:t>
            </a:r>
          </a:p>
        </p:txBody>
      </p:sp>
      <p:sp>
        <p:nvSpPr>
          <p:cNvPr id="3" name="Content Placeholder 2">
            <a:extLst>
              <a:ext uri="{FF2B5EF4-FFF2-40B4-BE49-F238E27FC236}">
                <a16:creationId xmlns:a16="http://schemas.microsoft.com/office/drawing/2014/main" id="{E03A6504-EA0E-4479-A857-CCA1CD22F850}"/>
              </a:ext>
            </a:extLst>
          </p:cNvPr>
          <p:cNvSpPr>
            <a:spLocks noGrp="1"/>
          </p:cNvSpPr>
          <p:nvPr>
            <p:ph idx="1"/>
          </p:nvPr>
        </p:nvSpPr>
        <p:spPr/>
        <p:txBody>
          <a:bodyPr/>
          <a:lstStyle/>
          <a:p>
            <a:r>
              <a:rPr lang="en-US" b="1" dirty="0"/>
              <a:t>Outlier</a:t>
            </a:r>
            <a:r>
              <a:rPr lang="en-US" dirty="0"/>
              <a:t>:  a data point that differs significantly from other observations. [Wikipedia]</a:t>
            </a:r>
          </a:p>
        </p:txBody>
      </p:sp>
      <p:pic>
        <p:nvPicPr>
          <p:cNvPr id="4" name="Image" descr="Image">
            <a:extLst>
              <a:ext uri="{FF2B5EF4-FFF2-40B4-BE49-F238E27FC236}">
                <a16:creationId xmlns:a16="http://schemas.microsoft.com/office/drawing/2014/main" id="{FE2F3B42-AECA-4C70-BF64-7414926A63B8}"/>
              </a:ext>
            </a:extLst>
          </p:cNvPr>
          <p:cNvPicPr>
            <a:picLocks noChangeAspect="1"/>
          </p:cNvPicPr>
          <p:nvPr/>
        </p:nvPicPr>
        <p:blipFill>
          <a:blip r:embed="rId2"/>
          <a:stretch>
            <a:fillRect/>
          </a:stretch>
        </p:blipFill>
        <p:spPr>
          <a:xfrm>
            <a:off x="335666" y="1889554"/>
            <a:ext cx="5506334" cy="4384245"/>
          </a:xfrm>
          <a:prstGeom prst="rect">
            <a:avLst/>
          </a:prstGeom>
          <a:ln w="12700">
            <a:miter lim="400000"/>
          </a:ln>
        </p:spPr>
      </p:pic>
      <p:pic>
        <p:nvPicPr>
          <p:cNvPr id="5" name="Image" descr="Image">
            <a:extLst>
              <a:ext uri="{FF2B5EF4-FFF2-40B4-BE49-F238E27FC236}">
                <a16:creationId xmlns:a16="http://schemas.microsoft.com/office/drawing/2014/main" id="{8DF80BC4-B79A-4F6A-B1FC-058B195A5C60}"/>
              </a:ext>
            </a:extLst>
          </p:cNvPr>
          <p:cNvPicPr>
            <a:picLocks noChangeAspect="1"/>
          </p:cNvPicPr>
          <p:nvPr/>
        </p:nvPicPr>
        <p:blipFill>
          <a:blip r:embed="rId3"/>
          <a:stretch>
            <a:fillRect/>
          </a:stretch>
        </p:blipFill>
        <p:spPr>
          <a:xfrm>
            <a:off x="6096000" y="1889554"/>
            <a:ext cx="5506335" cy="4384246"/>
          </a:xfrm>
          <a:prstGeom prst="rect">
            <a:avLst/>
          </a:prstGeom>
          <a:ln w="12700">
            <a:miter lim="400000"/>
          </a:ln>
        </p:spPr>
      </p:pic>
      <p:sp>
        <p:nvSpPr>
          <p:cNvPr id="6" name="Squared error heavily penalizes outliers">
            <a:extLst>
              <a:ext uri="{FF2B5EF4-FFF2-40B4-BE49-F238E27FC236}">
                <a16:creationId xmlns:a16="http://schemas.microsoft.com/office/drawing/2014/main" id="{F23FCE40-2D74-4F26-93AA-4802309E13E0}"/>
              </a:ext>
            </a:extLst>
          </p:cNvPr>
          <p:cNvSpPr txBox="1"/>
          <p:nvPr/>
        </p:nvSpPr>
        <p:spPr>
          <a:xfrm>
            <a:off x="6424675" y="6388099"/>
            <a:ext cx="5489449"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vl1pPr>
          </a:lstStyle>
          <a:p>
            <a:r>
              <a:t>Squared error heavily penalizes outliers</a:t>
            </a:r>
          </a:p>
        </p:txBody>
      </p:sp>
      <p:sp>
        <p:nvSpPr>
          <p:cNvPr id="7" name="Least-squares error fit">
            <a:extLst>
              <a:ext uri="{FF2B5EF4-FFF2-40B4-BE49-F238E27FC236}">
                <a16:creationId xmlns:a16="http://schemas.microsoft.com/office/drawing/2014/main" id="{1C0C50B1-9F85-4678-8CF5-6AE1E94C9B1E}"/>
              </a:ext>
            </a:extLst>
          </p:cNvPr>
          <p:cNvSpPr txBox="1"/>
          <p:nvPr/>
        </p:nvSpPr>
        <p:spPr>
          <a:xfrm>
            <a:off x="1500227" y="6388099"/>
            <a:ext cx="3101341"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vl1pPr>
          </a:lstStyle>
          <a:p>
            <a:r>
              <a:rPr dirty="0"/>
              <a:t>Least-squares error fit</a:t>
            </a:r>
          </a:p>
        </p:txBody>
      </p:sp>
    </p:spTree>
    <p:extLst>
      <p:ext uri="{BB962C8B-B14F-4D97-AF65-F5344CB8AC3E}">
        <p14:creationId xmlns:p14="http://schemas.microsoft.com/office/powerpoint/2010/main" val="13912803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5A6A-EF2F-485F-9E60-63FDE92BD4E7}"/>
              </a:ext>
            </a:extLst>
          </p:cNvPr>
          <p:cNvSpPr>
            <a:spLocks noGrp="1"/>
          </p:cNvSpPr>
          <p:nvPr>
            <p:ph type="title"/>
          </p:nvPr>
        </p:nvSpPr>
        <p:spPr/>
        <p:txBody>
          <a:bodyPr/>
          <a:lstStyle/>
          <a:p>
            <a:r>
              <a:rPr lang="en-US" dirty="0"/>
              <a:t>Problem 2: LS with outliers datapoints</a:t>
            </a:r>
          </a:p>
        </p:txBody>
      </p:sp>
      <p:sp>
        <p:nvSpPr>
          <p:cNvPr id="3" name="Content Placeholder 2">
            <a:extLst>
              <a:ext uri="{FF2B5EF4-FFF2-40B4-BE49-F238E27FC236}">
                <a16:creationId xmlns:a16="http://schemas.microsoft.com/office/drawing/2014/main" id="{ADBD9F97-C84F-4295-A6EE-85DDC3C0A23B}"/>
              </a:ext>
            </a:extLst>
          </p:cNvPr>
          <p:cNvSpPr>
            <a:spLocks noGrp="1"/>
          </p:cNvSpPr>
          <p:nvPr>
            <p:ph idx="1"/>
          </p:nvPr>
        </p:nvSpPr>
        <p:spPr/>
        <p:txBody>
          <a:bodyPr/>
          <a:lstStyle/>
          <a:p>
            <a:r>
              <a:rPr lang="en-US" dirty="0"/>
              <a:t>One possible solution: MAE (again)- for less penalization on outliers.</a:t>
            </a:r>
          </a:p>
          <a:p>
            <a:r>
              <a:rPr lang="en-US" dirty="0"/>
              <a:t>A better solution: removing the outliers! Possible algorithm to use: </a:t>
            </a:r>
            <a:r>
              <a:rPr lang="en-US" b="1" dirty="0"/>
              <a:t>RANSAC</a:t>
            </a:r>
            <a:endParaRPr lang="en-US" dirty="0"/>
          </a:p>
        </p:txBody>
      </p:sp>
    </p:spTree>
    <p:extLst>
      <p:ext uri="{BB962C8B-B14F-4D97-AF65-F5344CB8AC3E}">
        <p14:creationId xmlns:p14="http://schemas.microsoft.com/office/powerpoint/2010/main" val="13802456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b="1"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27753231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166D-F326-49E0-AD37-3D407D415507}"/>
              </a:ext>
            </a:extLst>
          </p:cNvPr>
          <p:cNvSpPr>
            <a:spLocks noGrp="1"/>
          </p:cNvSpPr>
          <p:nvPr>
            <p:ph type="title"/>
          </p:nvPr>
        </p:nvSpPr>
        <p:spPr/>
        <p:txBody>
          <a:bodyPr/>
          <a:lstStyle/>
          <a:p>
            <a:r>
              <a:rPr lang="en-US" dirty="0"/>
              <a:t>RANSAC</a:t>
            </a:r>
          </a:p>
        </p:txBody>
      </p:sp>
      <p:sp>
        <p:nvSpPr>
          <p:cNvPr id="3" name="Content Placeholder 2">
            <a:extLst>
              <a:ext uri="{FF2B5EF4-FFF2-40B4-BE49-F238E27FC236}">
                <a16:creationId xmlns:a16="http://schemas.microsoft.com/office/drawing/2014/main" id="{3D16434A-53B9-464E-A743-C57BBB88FF3C}"/>
              </a:ext>
            </a:extLst>
          </p:cNvPr>
          <p:cNvSpPr>
            <a:spLocks noGrp="1"/>
          </p:cNvSpPr>
          <p:nvPr>
            <p:ph idx="1"/>
          </p:nvPr>
        </p:nvSpPr>
        <p:spPr/>
        <p:txBody>
          <a:bodyPr>
            <a:normAutofit/>
          </a:bodyPr>
          <a:lstStyle/>
          <a:p>
            <a:r>
              <a:rPr lang="en-US" b="1" dirty="0"/>
              <a:t>Random sample consensus</a:t>
            </a:r>
            <a:r>
              <a:rPr lang="en-US" dirty="0"/>
              <a:t> (</a:t>
            </a:r>
            <a:r>
              <a:rPr lang="en-US" b="1" dirty="0"/>
              <a:t>RANSAC</a:t>
            </a:r>
            <a:r>
              <a:rPr lang="en-US" dirty="0"/>
              <a:t>) is an iterative method to estimate parameters of a mathematical model from a set of observed data that contains outliers. [Wikipedia]</a:t>
            </a:r>
          </a:p>
          <a:p>
            <a:pPr marL="0" indent="0">
              <a:buNone/>
            </a:pPr>
            <a:endParaRPr lang="en-US" dirty="0"/>
          </a:p>
        </p:txBody>
      </p:sp>
      <p:pic>
        <p:nvPicPr>
          <p:cNvPr id="7" name="Picture 6">
            <a:extLst>
              <a:ext uri="{FF2B5EF4-FFF2-40B4-BE49-F238E27FC236}">
                <a16:creationId xmlns:a16="http://schemas.microsoft.com/office/drawing/2014/main" id="{2B8171F4-225B-43A8-B895-73F364449B45}"/>
              </a:ext>
            </a:extLst>
          </p:cNvPr>
          <p:cNvPicPr>
            <a:picLocks noChangeAspect="1"/>
          </p:cNvPicPr>
          <p:nvPr/>
        </p:nvPicPr>
        <p:blipFill>
          <a:blip r:embed="rId2"/>
          <a:stretch>
            <a:fillRect/>
          </a:stretch>
        </p:blipFill>
        <p:spPr>
          <a:xfrm>
            <a:off x="3695584" y="2060294"/>
            <a:ext cx="4800831" cy="4690941"/>
          </a:xfrm>
          <a:prstGeom prst="rect">
            <a:avLst/>
          </a:prstGeom>
        </p:spPr>
      </p:pic>
    </p:spTree>
    <p:extLst>
      <p:ext uri="{BB962C8B-B14F-4D97-AF65-F5344CB8AC3E}">
        <p14:creationId xmlns:p14="http://schemas.microsoft.com/office/powerpoint/2010/main" val="3959106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RANSAC algorithm</a:t>
            </a:r>
          </a:p>
        </p:txBody>
      </p:sp>
      <p:sp>
        <p:nvSpPr>
          <p:cNvPr id="5" name="Rounded Rectangle 4"/>
          <p:cNvSpPr/>
          <p:nvPr/>
        </p:nvSpPr>
        <p:spPr>
          <a:xfrm>
            <a:off x="609599" y="2025074"/>
            <a:ext cx="10582275" cy="312795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While</a:t>
            </a:r>
            <a:r>
              <a:rPr lang="en-US" sz="2400" dirty="0">
                <a:solidFill>
                  <a:sysClr val="windowText" lastClr="000000"/>
                </a:solidFill>
                <a:latin typeface="Consolas" pitchFamily="49" charset="0"/>
              </a:rPr>
              <a:t> searching for best model fit:</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Select</a:t>
            </a:r>
            <a:r>
              <a:rPr lang="en-US" sz="2400" dirty="0">
                <a:solidFill>
                  <a:sysClr val="windowText" lastClr="000000"/>
                </a:solidFill>
                <a:latin typeface="Consolas" pitchFamily="49" charset="0"/>
              </a:rPr>
              <a:t> a random subset of the original data. </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Fit</a:t>
            </a:r>
            <a:r>
              <a:rPr lang="en-US" sz="2400" dirty="0">
                <a:solidFill>
                  <a:sysClr val="windowText" lastClr="000000"/>
                </a:solidFill>
                <a:latin typeface="Consolas" pitchFamily="49" charset="0"/>
              </a:rPr>
              <a:t> a model to the data subset.</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find </a:t>
            </a:r>
            <a:r>
              <a:rPr lang="en-US" sz="2400" dirty="0">
                <a:solidFill>
                  <a:sysClr val="windowText" lastClr="000000"/>
                </a:solidFill>
                <a:latin typeface="Consolas" pitchFamily="49" charset="0"/>
              </a:rPr>
              <a:t>inliers that fit the given model.</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if</a:t>
            </a:r>
            <a:r>
              <a:rPr lang="en-US" sz="2400" dirty="0">
                <a:solidFill>
                  <a:sysClr val="windowText" lastClr="000000"/>
                </a:solidFill>
                <a:latin typeface="Consolas" pitchFamily="49" charset="0"/>
              </a:rPr>
              <a:t> </a:t>
            </a:r>
            <a:r>
              <a:rPr lang="en-US" sz="2400" dirty="0" err="1">
                <a:solidFill>
                  <a:sysClr val="windowText" lastClr="000000"/>
                </a:solidFill>
                <a:latin typeface="Consolas" pitchFamily="49" charset="0"/>
              </a:rPr>
              <a:t>number_inliers</a:t>
            </a:r>
            <a:r>
              <a:rPr lang="en-US" sz="2400" dirty="0">
                <a:solidFill>
                  <a:sysClr val="windowText" lastClr="000000"/>
                </a:solidFill>
                <a:latin typeface="Consolas" pitchFamily="49" charset="0"/>
              </a:rPr>
              <a:t> is bigger than the old best model 	</a:t>
            </a:r>
            <a:r>
              <a:rPr lang="en-US" sz="2400" dirty="0" err="1">
                <a:solidFill>
                  <a:sysClr val="windowText" lastClr="000000"/>
                </a:solidFill>
                <a:latin typeface="Consolas" pitchFamily="49" charset="0"/>
              </a:rPr>
              <a:t>number_inliers</a:t>
            </a:r>
            <a:r>
              <a:rPr lang="en-US" sz="2400" dirty="0">
                <a:solidFill>
                  <a:sysClr val="windowText" lastClr="000000"/>
                </a:solidFill>
                <a:latin typeface="Consolas" pitchFamily="49" charset="0"/>
              </a:rPr>
              <a:t>:</a:t>
            </a:r>
          </a:p>
          <a:p>
            <a:r>
              <a:rPr lang="en-US" sz="2400" b="1" dirty="0">
                <a:solidFill>
                  <a:sysClr val="windowText" lastClr="000000"/>
                </a:solidFill>
                <a:latin typeface="Consolas" pitchFamily="49" charset="0"/>
              </a:rPr>
              <a:t>		Save</a:t>
            </a:r>
            <a:r>
              <a:rPr lang="en-US" sz="2400" dirty="0">
                <a:solidFill>
                  <a:sysClr val="windowText" lastClr="000000"/>
                </a:solidFill>
                <a:latin typeface="Consolas" pitchFamily="49" charset="0"/>
              </a:rPr>
              <a:t> as best model</a:t>
            </a:r>
          </a:p>
        </p:txBody>
      </p:sp>
    </p:spTree>
    <p:extLst>
      <p:ext uri="{BB962C8B-B14F-4D97-AF65-F5344CB8AC3E}">
        <p14:creationId xmlns:p14="http://schemas.microsoft.com/office/powerpoint/2010/main" val="2014826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C4DCE-3291-4D83-BAD0-705AF7600D61}"/>
              </a:ext>
            </a:extLst>
          </p:cNvPr>
          <p:cNvSpPr>
            <a:spLocks noGrp="1"/>
          </p:cNvSpPr>
          <p:nvPr>
            <p:ph type="title"/>
          </p:nvPr>
        </p:nvSpPr>
        <p:spPr/>
        <p:txBody>
          <a:bodyPr/>
          <a:lstStyle/>
          <a:p>
            <a:r>
              <a:rPr lang="en-US" dirty="0"/>
              <a:t>RANSAC algorithm - step by step - 1</a:t>
            </a:r>
          </a:p>
        </p:txBody>
      </p:sp>
      <p:sp>
        <p:nvSpPr>
          <p:cNvPr id="3" name="Content Placeholder 2">
            <a:extLst>
              <a:ext uri="{FF2B5EF4-FFF2-40B4-BE49-F238E27FC236}">
                <a16:creationId xmlns:a16="http://schemas.microsoft.com/office/drawing/2014/main" id="{FA8F1ECC-4CCC-4D90-9AF0-DD48EE8F5C6D}"/>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Select</a:t>
            </a:r>
            <a:r>
              <a:rPr lang="en-US" dirty="0">
                <a:solidFill>
                  <a:sysClr val="windowText" lastClr="000000"/>
                </a:solidFill>
                <a:latin typeface="Consolas" pitchFamily="49" charset="0"/>
              </a:rPr>
              <a:t> a random subset of the original data. </a:t>
            </a:r>
            <a:endParaRPr lang="en-US" dirty="0">
              <a:solidFill>
                <a:srgbClr val="222222"/>
              </a:solidFill>
              <a:latin typeface="Arial" panose="020B0604020202020204" pitchFamily="34" charset="0"/>
              <a:cs typeface="Arial" panose="020B0604020202020204" pitchFamily="34" charset="0"/>
            </a:endParaRPr>
          </a:p>
          <a:p>
            <a:pPr eaLnBrk="0" fontAlgn="base" hangingPunct="0">
              <a:spcBef>
                <a:spcPct val="0"/>
              </a:spcBef>
              <a:spcAft>
                <a:spcPct val="0"/>
              </a:spcAft>
            </a:pPr>
            <a:r>
              <a:rPr lang="en-US" dirty="0"/>
              <a:t>The number of samples in the subset is the smallest needed to determine the model parameters (== number of unknow variables).</a:t>
            </a:r>
          </a:p>
          <a:p>
            <a:pPr eaLnBrk="0" fontAlgn="base" hangingPunct="0">
              <a:spcBef>
                <a:spcPct val="0"/>
              </a:spcBef>
              <a:spcAft>
                <a:spcPct val="0"/>
              </a:spcAft>
            </a:pPr>
            <a:r>
              <a:rPr lang="en-US" dirty="0"/>
              <a:t>Examples: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line fit- only 2 datapoints.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parabola fit- 3 datapoints.</a:t>
            </a:r>
          </a:p>
          <a:p>
            <a:endParaRPr lang="en-US" dirty="0"/>
          </a:p>
        </p:txBody>
      </p:sp>
      <p:sp>
        <p:nvSpPr>
          <p:cNvPr id="4" name="Oval 3">
            <a:extLst>
              <a:ext uri="{FF2B5EF4-FFF2-40B4-BE49-F238E27FC236}">
                <a16:creationId xmlns:a16="http://schemas.microsoft.com/office/drawing/2014/main" id="{F0658764-3675-482B-8C87-10DC830AE82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8D2D267-9C11-45F8-994C-CB7FAA747590}"/>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D32BEA5-B292-4256-AFA6-F93667B06F98}"/>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89AE38C-8047-4B39-9C25-D47A33C0954E}"/>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6985001-B315-43B1-9A2C-852CECC9E3D7}"/>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1A1DDD-1BA9-4845-925E-36203A52FC79}"/>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02BB064-9BAD-4468-9261-3F3CE43331A3}"/>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6672CFA-9C20-4ADF-9B84-AEE090C6C158}"/>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898562-6B09-42F3-B93D-A3B333021E1C}"/>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F75ACC1-671A-46FE-B1BC-4BC976EDA37B}"/>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80F81BC-462B-4F15-B088-64160885AC9B}"/>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A32A470-F3C5-4E75-B734-9583B6777D3C}"/>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CCF90EC-313B-4942-BEC5-445A424DE514}"/>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9E7D382-D12D-4AB2-8D8C-4CF8F9BA03D3}"/>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D7800BB-F7BF-45D2-9AC0-984A3BC69A0E}"/>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529FAF2-0915-4CAA-B113-BC20046D7B15}"/>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8636470-C737-4C6C-A205-4F78EF78E78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90327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FC00E-BF80-4002-959E-C82C387004E1}"/>
              </a:ext>
            </a:extLst>
          </p:cNvPr>
          <p:cNvSpPr>
            <a:spLocks noGrp="1"/>
          </p:cNvSpPr>
          <p:nvPr>
            <p:ph type="title"/>
          </p:nvPr>
        </p:nvSpPr>
        <p:spPr/>
        <p:txBody>
          <a:bodyPr/>
          <a:lstStyle/>
          <a:p>
            <a:r>
              <a:rPr lang="en-US" dirty="0"/>
              <a:t>RANSAC algorithm - step by step - 2</a:t>
            </a:r>
          </a:p>
        </p:txBody>
      </p:sp>
      <p:sp>
        <p:nvSpPr>
          <p:cNvPr id="3" name="Content Placeholder 2">
            <a:extLst>
              <a:ext uri="{FF2B5EF4-FFF2-40B4-BE49-F238E27FC236}">
                <a16:creationId xmlns:a16="http://schemas.microsoft.com/office/drawing/2014/main" id="{E6656AD7-EC02-41FC-9FEB-916F340D3D4B}"/>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Fit</a:t>
            </a:r>
            <a:r>
              <a:rPr lang="en-US" dirty="0">
                <a:solidFill>
                  <a:sysClr val="windowText" lastClr="000000"/>
                </a:solidFill>
                <a:latin typeface="Consolas" pitchFamily="49" charset="0"/>
              </a:rPr>
              <a:t> a model to the data subset.</a:t>
            </a:r>
          </a:p>
          <a:p>
            <a:endParaRPr lang="en-US" dirty="0"/>
          </a:p>
          <a:p>
            <a:r>
              <a:rPr lang="en-US" dirty="0"/>
              <a:t>Can be done using a chosen algorithm (for example LS).</a:t>
            </a:r>
          </a:p>
        </p:txBody>
      </p:sp>
      <p:sp>
        <p:nvSpPr>
          <p:cNvPr id="4" name="Oval 3">
            <a:extLst>
              <a:ext uri="{FF2B5EF4-FFF2-40B4-BE49-F238E27FC236}">
                <a16:creationId xmlns:a16="http://schemas.microsoft.com/office/drawing/2014/main" id="{13BA21B9-28F2-4AEC-B0B0-C08BC445B30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79A1E58-CC8D-4459-AB83-3545E8768615}"/>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4FF55A2-ED8A-490F-B04C-42D4E5E1FB03}"/>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C37ABD-B176-4972-A4AE-7E4AD1C22E85}"/>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D4FA27C-F9E4-499C-B5A4-646032B299A2}"/>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1C83FB-ADFB-46BE-9550-2CAC85906B02}"/>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B2174C3-8B7E-4CB9-B673-BBD3A613335D}"/>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63CBCB-7E49-4C24-A5B2-3396C7ECFBCC}"/>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8D0924D-7B2A-4ADD-A264-1D0B83182FD2}"/>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ED90698-3CF0-4C35-8CA4-2F49492BBC17}"/>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923D977-CEFE-45EA-9BAA-8A9226B73BF1}"/>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CC520B5-5892-4986-A083-49551F7FDB14}"/>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3282F69-0AFF-4A08-9CB0-427F27BDFD9A}"/>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0821E2A-0A36-48A7-9832-754C2AB65F97}"/>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0A5EE0A-D3F4-491D-A58A-9629A78914CF}"/>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9C04E4A-F466-4742-82C0-C9229FBA3E92}"/>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9A3E621D-A66D-40AB-BB38-5AF0CFD35D60}"/>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DE42DB24-C224-480B-B2CD-7E832F85510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88764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3DEC-FBA7-49B1-9A3C-5E60F2B811A1}"/>
              </a:ext>
            </a:extLst>
          </p:cNvPr>
          <p:cNvSpPr>
            <a:spLocks noGrp="1"/>
          </p:cNvSpPr>
          <p:nvPr>
            <p:ph type="title"/>
          </p:nvPr>
        </p:nvSpPr>
        <p:spPr/>
        <p:txBody>
          <a:bodyPr/>
          <a:lstStyle/>
          <a:p>
            <a:r>
              <a:rPr lang="en-US" dirty="0"/>
              <a:t>RANSAC algorithm - step by step - 3</a:t>
            </a:r>
          </a:p>
        </p:txBody>
      </p:sp>
      <p:sp>
        <p:nvSpPr>
          <p:cNvPr id="3" name="Content Placeholder 2">
            <a:extLst>
              <a:ext uri="{FF2B5EF4-FFF2-40B4-BE49-F238E27FC236}">
                <a16:creationId xmlns:a16="http://schemas.microsoft.com/office/drawing/2014/main" id="{44F76021-42D1-4DB4-B9BF-3BC6DFCA7087}"/>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find </a:t>
            </a:r>
            <a:r>
              <a:rPr lang="en-US" dirty="0">
                <a:solidFill>
                  <a:sysClr val="windowText" lastClr="000000"/>
                </a:solidFill>
                <a:latin typeface="Consolas" pitchFamily="49" charset="0"/>
              </a:rPr>
              <a:t>inliers that fit the given model.</a:t>
            </a:r>
          </a:p>
          <a:p>
            <a:r>
              <a:rPr lang="en-US" altLang="en-US" dirty="0">
                <a:solidFill>
                  <a:srgbClr val="222222"/>
                </a:solidFill>
                <a:latin typeface="Arial" panose="020B0604020202020204" pitchFamily="34" charset="0"/>
                <a:cs typeface="Arial" panose="020B0604020202020204" pitchFamily="34" charset="0"/>
              </a:rPr>
              <a:t>Test all dataset against the fitted model. Points that fit the estimated model well, according to some chosen</a:t>
            </a:r>
            <a:r>
              <a:rPr lang="en-US" altLang="en-US" dirty="0">
                <a:latin typeface="Arial" panose="020B0604020202020204" pitchFamily="34" charset="0"/>
                <a:cs typeface="Arial" panose="020B0604020202020204" pitchFamily="34" charset="0"/>
              </a:rPr>
              <a:t> loss function, are </a:t>
            </a:r>
            <a:r>
              <a:rPr lang="en-US" altLang="en-US" dirty="0">
                <a:solidFill>
                  <a:srgbClr val="222222"/>
                </a:solidFill>
                <a:latin typeface="Arial" panose="020B0604020202020204" pitchFamily="34" charset="0"/>
                <a:cs typeface="Arial" panose="020B0604020202020204" pitchFamily="34" charset="0"/>
              </a:rPr>
              <a:t>considered as part of the consensus set. This points are called </a:t>
            </a:r>
            <a:r>
              <a:rPr lang="en-US" altLang="en-US" b="1" dirty="0">
                <a:solidFill>
                  <a:srgbClr val="222222"/>
                </a:solidFill>
                <a:latin typeface="Arial" panose="020B0604020202020204" pitchFamily="34" charset="0"/>
                <a:cs typeface="Arial" panose="020B0604020202020204" pitchFamily="34" charset="0"/>
              </a:rPr>
              <a:t>inliers</a:t>
            </a:r>
            <a:r>
              <a:rPr lang="en-US" altLang="en-US" dirty="0">
                <a:solidFill>
                  <a:srgbClr val="222222"/>
                </a:solidFill>
                <a:latin typeface="Arial" panose="020B0604020202020204" pitchFamily="34" charset="0"/>
                <a:cs typeface="Arial" panose="020B0604020202020204" pitchFamily="34" charset="0"/>
              </a:rPr>
              <a:t>.</a:t>
            </a:r>
            <a:endParaRPr lang="en-US" b="1" dirty="0">
              <a:solidFill>
                <a:srgbClr val="222222"/>
              </a:solidFill>
              <a:latin typeface="Arial" panose="020B0604020202020204" pitchFamily="34" charset="0"/>
              <a:cs typeface="Arial" panose="020B0604020202020204" pitchFamily="34" charset="0"/>
            </a:endParaRPr>
          </a:p>
          <a:p>
            <a:r>
              <a:rPr lang="en-US" dirty="0">
                <a:solidFill>
                  <a:srgbClr val="222222"/>
                </a:solidFill>
                <a:latin typeface="Arial" panose="020B0604020202020204" pitchFamily="34" charset="0"/>
                <a:cs typeface="Arial" panose="020B0604020202020204" pitchFamily="34" charset="0"/>
              </a:rPr>
              <a:t>A possible loss function is MSE of the distances (same as TLS).</a:t>
            </a:r>
          </a:p>
          <a:p>
            <a:pPr lvl="1"/>
            <a:r>
              <a:rPr lang="en-US" dirty="0">
                <a:solidFill>
                  <a:srgbClr val="222222"/>
                </a:solidFill>
                <a:latin typeface="Arial" panose="020B0604020202020204" pitchFamily="34" charset="0"/>
                <a:cs typeface="Arial" panose="020B0604020202020204" pitchFamily="34" charset="0"/>
              </a:rPr>
              <a:t>Choose a threshold for the error: below this TH the datapoint will be consider as an inlier.</a:t>
            </a:r>
            <a:endParaRPr lang="en-US" dirty="0"/>
          </a:p>
        </p:txBody>
      </p:sp>
      <p:sp>
        <p:nvSpPr>
          <p:cNvPr id="27" name="Oval 26">
            <a:extLst>
              <a:ext uri="{FF2B5EF4-FFF2-40B4-BE49-F238E27FC236}">
                <a16:creationId xmlns:a16="http://schemas.microsoft.com/office/drawing/2014/main" id="{9503390A-603F-45A7-BC98-714EAB1AD8D1}"/>
              </a:ext>
            </a:extLst>
          </p:cNvPr>
          <p:cNvSpPr/>
          <p:nvPr/>
        </p:nvSpPr>
        <p:spPr>
          <a:xfrm>
            <a:off x="9191583" y="6225512"/>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7B7D2A3-E928-48E9-A4A2-32666E0D73C1}"/>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4971195-018A-4D20-8642-8C4FA6C866B1}"/>
              </a:ext>
            </a:extLst>
          </p:cNvPr>
          <p:cNvSpPr/>
          <p:nvPr/>
        </p:nvSpPr>
        <p:spPr>
          <a:xfrm>
            <a:off x="9446225" y="590190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E5A8FB8-AC17-426A-A8C2-B4271414E432}"/>
              </a:ext>
            </a:extLst>
          </p:cNvPr>
          <p:cNvSpPr/>
          <p:nvPr/>
        </p:nvSpPr>
        <p:spPr>
          <a:xfrm>
            <a:off x="9816615" y="547943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198C166-EA0B-4965-BEDD-C340EF0699EF}"/>
              </a:ext>
            </a:extLst>
          </p:cNvPr>
          <p:cNvSpPr/>
          <p:nvPr/>
        </p:nvSpPr>
        <p:spPr>
          <a:xfrm>
            <a:off x="10314329" y="520887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21AC196-4DB3-48FE-80FF-55E9A9508E5D}"/>
              </a:ext>
            </a:extLst>
          </p:cNvPr>
          <p:cNvSpPr/>
          <p:nvPr/>
        </p:nvSpPr>
        <p:spPr>
          <a:xfrm>
            <a:off x="10439721" y="4551525"/>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908B7F8-488D-4A4C-9189-EC46F7A4B91C}"/>
              </a:ext>
            </a:extLst>
          </p:cNvPr>
          <p:cNvSpPr/>
          <p:nvPr/>
        </p:nvSpPr>
        <p:spPr>
          <a:xfrm>
            <a:off x="10626844" y="488912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15034E8-9398-47DB-9C68-B3B46E5DC013}"/>
              </a:ext>
            </a:extLst>
          </p:cNvPr>
          <p:cNvSpPr/>
          <p:nvPr/>
        </p:nvSpPr>
        <p:spPr>
          <a:xfrm>
            <a:off x="9889923" y="5149551"/>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52B1551-59DA-4543-BC14-AE254B2F50E6}"/>
              </a:ext>
            </a:extLst>
          </p:cNvPr>
          <p:cNvSpPr/>
          <p:nvPr/>
        </p:nvSpPr>
        <p:spPr>
          <a:xfrm>
            <a:off x="9972874" y="5809308"/>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78231A1-09DA-4613-848B-FF7CD2DBE1E9}"/>
              </a:ext>
            </a:extLst>
          </p:cNvPr>
          <p:cNvSpPr/>
          <p:nvPr/>
        </p:nvSpPr>
        <p:spPr>
          <a:xfrm>
            <a:off x="11265382" y="397713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4927E30-EA66-4482-8187-6D2EC7717DD8}"/>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926A8E9-B249-4723-8A45-47CE8EF4FBD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8DD35AC-9847-44DE-856D-7BBC2213B050}"/>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EC627C5-2D76-45D2-A47E-4D8DF764275C}"/>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6597EB1-395B-4673-AC5D-EC531044FDB3}"/>
              </a:ext>
            </a:extLst>
          </p:cNvPr>
          <p:cNvSpPr/>
          <p:nvPr/>
        </p:nvSpPr>
        <p:spPr>
          <a:xfrm>
            <a:off x="10225586" y="4925767"/>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B5E1366-C54F-43DA-8506-036D709A1F3F}"/>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71934141-14D9-4564-8150-3110051CF9FE}"/>
              </a:ext>
            </a:extLst>
          </p:cNvPr>
          <p:cNvCxnSpPr>
            <a:cxnSpLocks/>
          </p:cNvCxnSpPr>
          <p:nvPr/>
        </p:nvCxnSpPr>
        <p:spPr>
          <a:xfrm flipH="1">
            <a:off x="9261032" y="3869108"/>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134F979-946F-434E-89BC-93412479B6BB}"/>
              </a:ext>
            </a:extLst>
          </p:cNvPr>
          <p:cNvCxnSpPr>
            <a:cxnSpLocks/>
          </p:cNvCxnSpPr>
          <p:nvPr/>
        </p:nvCxnSpPr>
        <p:spPr>
          <a:xfrm flipH="1">
            <a:off x="8740174" y="3460387"/>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92817648-5238-46CC-AF3A-09E1A7BFCDC2}"/>
              </a:ext>
            </a:extLst>
          </p:cNvPr>
          <p:cNvSpPr/>
          <p:nvPr/>
        </p:nvSpPr>
        <p:spPr>
          <a:xfrm rot="18911021">
            <a:off x="8646906" y="6456759"/>
            <a:ext cx="227636" cy="32397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Rectangle 47">
            <a:extLst>
              <a:ext uri="{FF2B5EF4-FFF2-40B4-BE49-F238E27FC236}">
                <a16:creationId xmlns:a16="http://schemas.microsoft.com/office/drawing/2014/main" id="{71AD486F-E15B-452B-A5DB-BBD5B28B8F7F}"/>
              </a:ext>
            </a:extLst>
          </p:cNvPr>
          <p:cNvSpPr/>
          <p:nvPr/>
        </p:nvSpPr>
        <p:spPr>
          <a:xfrm>
            <a:off x="8269466" y="6519446"/>
            <a:ext cx="415762"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TH</a:t>
            </a:r>
          </a:p>
        </p:txBody>
      </p:sp>
      <p:sp>
        <p:nvSpPr>
          <p:cNvPr id="49" name="Oval 48">
            <a:extLst>
              <a:ext uri="{FF2B5EF4-FFF2-40B4-BE49-F238E27FC236}">
                <a16:creationId xmlns:a16="http://schemas.microsoft.com/office/drawing/2014/main" id="{C705F065-DE9F-43F0-B2E5-21BB276883DE}"/>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4DA22BB1-23D2-45B1-B7C3-3F8687150E1B}"/>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3446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3DEC-FBA7-49B1-9A3C-5E60F2B811A1}"/>
              </a:ext>
            </a:extLst>
          </p:cNvPr>
          <p:cNvSpPr>
            <a:spLocks noGrp="1"/>
          </p:cNvSpPr>
          <p:nvPr>
            <p:ph type="title"/>
          </p:nvPr>
        </p:nvSpPr>
        <p:spPr/>
        <p:txBody>
          <a:bodyPr/>
          <a:lstStyle/>
          <a:p>
            <a:r>
              <a:rPr lang="en-US" dirty="0"/>
              <a:t>RANSAC algorithm - step by step - 4</a:t>
            </a:r>
          </a:p>
        </p:txBody>
      </p:sp>
      <p:sp>
        <p:nvSpPr>
          <p:cNvPr id="3" name="Content Placeholder 2">
            <a:extLst>
              <a:ext uri="{FF2B5EF4-FFF2-40B4-BE49-F238E27FC236}">
                <a16:creationId xmlns:a16="http://schemas.microsoft.com/office/drawing/2014/main" id="{44F76021-42D1-4DB4-B9BF-3BC6DFCA7087}"/>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if</a:t>
            </a:r>
            <a:r>
              <a:rPr lang="en-US" dirty="0">
                <a:solidFill>
                  <a:sysClr val="windowText" lastClr="000000"/>
                </a:solidFill>
                <a:latin typeface="Consolas" pitchFamily="49" charset="0"/>
              </a:rPr>
              <a:t>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 is bigger than the old best model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a:t>
            </a:r>
          </a:p>
          <a:p>
            <a:pPr marL="0" indent="0">
              <a:buNone/>
            </a:pPr>
            <a:r>
              <a:rPr lang="en-US" b="1" dirty="0">
                <a:solidFill>
                  <a:sysClr val="windowText" lastClr="000000"/>
                </a:solidFill>
                <a:latin typeface="Consolas" pitchFamily="49" charset="0"/>
              </a:rPr>
              <a:t>	Save</a:t>
            </a:r>
            <a:r>
              <a:rPr lang="en-US" dirty="0">
                <a:solidFill>
                  <a:sysClr val="windowText" lastClr="000000"/>
                </a:solidFill>
                <a:latin typeface="Consolas" pitchFamily="49" charset="0"/>
              </a:rPr>
              <a:t> as best model</a:t>
            </a:r>
          </a:p>
          <a:p>
            <a:r>
              <a:rPr lang="en-US" dirty="0">
                <a:solidFill>
                  <a:srgbClr val="222222"/>
                </a:solidFill>
                <a:latin typeface="Arial" panose="020B0604020202020204" pitchFamily="34" charset="0"/>
                <a:cs typeface="Arial" panose="020B0604020202020204" pitchFamily="34" charset="0"/>
              </a:rPr>
              <a:t>Trivial… </a:t>
            </a:r>
          </a:p>
          <a:p>
            <a:r>
              <a:rPr lang="en-US" dirty="0">
                <a:solidFill>
                  <a:srgbClr val="222222"/>
                </a:solidFill>
                <a:latin typeface="Arial" panose="020B0604020202020204" pitchFamily="34" charset="0"/>
                <a:cs typeface="Arial" panose="020B0604020202020204" pitchFamily="34" charset="0"/>
              </a:rPr>
              <a:t>An improvement to the final step can be iteratively re-fitting the model with all inliers to find a better describing model.</a:t>
            </a:r>
            <a:endParaRPr lang="en-US" dirty="0"/>
          </a:p>
        </p:txBody>
      </p:sp>
      <p:sp>
        <p:nvSpPr>
          <p:cNvPr id="5" name="Oval 4">
            <a:extLst>
              <a:ext uri="{FF2B5EF4-FFF2-40B4-BE49-F238E27FC236}">
                <a16:creationId xmlns:a16="http://schemas.microsoft.com/office/drawing/2014/main" id="{15437364-260E-48DA-B836-F11E5CA9D95A}"/>
              </a:ext>
            </a:extLst>
          </p:cNvPr>
          <p:cNvSpPr/>
          <p:nvPr/>
        </p:nvSpPr>
        <p:spPr>
          <a:xfrm>
            <a:off x="9191583" y="6225512"/>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B77885A-FE6A-46F7-8D8A-20B48826CC7B}"/>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F11992-C900-4B5F-91E7-A1B87633753C}"/>
              </a:ext>
            </a:extLst>
          </p:cNvPr>
          <p:cNvSpPr/>
          <p:nvPr/>
        </p:nvSpPr>
        <p:spPr>
          <a:xfrm>
            <a:off x="9446225" y="590190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11E450E-C28D-4556-9A4E-926AA532E71F}"/>
              </a:ext>
            </a:extLst>
          </p:cNvPr>
          <p:cNvSpPr/>
          <p:nvPr/>
        </p:nvSpPr>
        <p:spPr>
          <a:xfrm>
            <a:off x="9816615" y="547943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CAE91ED-D05F-4460-8811-3B4706A95A4A}"/>
              </a:ext>
            </a:extLst>
          </p:cNvPr>
          <p:cNvSpPr/>
          <p:nvPr/>
        </p:nvSpPr>
        <p:spPr>
          <a:xfrm>
            <a:off x="10314329" y="520887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FA1B410-4407-410A-B571-5974B6708F11}"/>
              </a:ext>
            </a:extLst>
          </p:cNvPr>
          <p:cNvSpPr/>
          <p:nvPr/>
        </p:nvSpPr>
        <p:spPr>
          <a:xfrm>
            <a:off x="10439721" y="4551525"/>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A1E6093-C48C-4DD7-9591-4EAB21F21F55}"/>
              </a:ext>
            </a:extLst>
          </p:cNvPr>
          <p:cNvSpPr/>
          <p:nvPr/>
        </p:nvSpPr>
        <p:spPr>
          <a:xfrm>
            <a:off x="10626844" y="488912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60DEBFC-91CF-48CC-9173-B015BA09BE9E}"/>
              </a:ext>
            </a:extLst>
          </p:cNvPr>
          <p:cNvSpPr/>
          <p:nvPr/>
        </p:nvSpPr>
        <p:spPr>
          <a:xfrm>
            <a:off x="9889923" y="5149551"/>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CB3C0C1-A027-4493-85BB-C46DF1C4214F}"/>
              </a:ext>
            </a:extLst>
          </p:cNvPr>
          <p:cNvSpPr/>
          <p:nvPr/>
        </p:nvSpPr>
        <p:spPr>
          <a:xfrm>
            <a:off x="9972874" y="580930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F14E69A-41D1-44A8-BA2D-6B3E32D822B2}"/>
              </a:ext>
            </a:extLst>
          </p:cNvPr>
          <p:cNvSpPr/>
          <p:nvPr/>
        </p:nvSpPr>
        <p:spPr>
          <a:xfrm>
            <a:off x="11265382" y="397713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2D22DD7-3717-41E0-BD22-7840561C1E92}"/>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D36B8FE-31F7-4537-9D65-2DD6E49A976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FC1A85-4575-426F-9C10-39ED01CEEEFF}"/>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65D5C82-55A1-465E-8E7A-3862E7480BCF}"/>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253A57E-E603-462A-8255-5A931C16EB46}"/>
              </a:ext>
            </a:extLst>
          </p:cNvPr>
          <p:cNvSpPr/>
          <p:nvPr/>
        </p:nvSpPr>
        <p:spPr>
          <a:xfrm>
            <a:off x="10746450" y="393083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3D8BEB-AD7B-4540-B611-9EC14FCC23AC}"/>
              </a:ext>
            </a:extLst>
          </p:cNvPr>
          <p:cNvSpPr/>
          <p:nvPr/>
        </p:nvSpPr>
        <p:spPr>
          <a:xfrm>
            <a:off x="10225586" y="4925767"/>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2582E5-DF99-4841-90F8-00E14E5DC7C3}"/>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628D8122-6DBE-4AC6-A7D9-FF572ABEF0E3}"/>
              </a:ext>
            </a:extLst>
          </p:cNvPr>
          <p:cNvCxnSpPr>
            <a:cxnSpLocks/>
          </p:cNvCxnSpPr>
          <p:nvPr/>
        </p:nvCxnSpPr>
        <p:spPr>
          <a:xfrm flipH="1">
            <a:off x="9000603" y="3576577"/>
            <a:ext cx="2542572" cy="30419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E31A15C-BC82-43CF-AC7F-7058D98922BD}"/>
              </a:ext>
            </a:extLst>
          </p:cNvPr>
          <p:cNvCxnSpPr>
            <a:cxnSpLocks/>
          </p:cNvCxnSpPr>
          <p:nvPr/>
        </p:nvCxnSpPr>
        <p:spPr>
          <a:xfrm flipH="1">
            <a:off x="9323150" y="3793433"/>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8A64C-8353-4FD8-92DD-349398B4745C}"/>
              </a:ext>
            </a:extLst>
          </p:cNvPr>
          <p:cNvCxnSpPr>
            <a:cxnSpLocks/>
          </p:cNvCxnSpPr>
          <p:nvPr/>
        </p:nvCxnSpPr>
        <p:spPr>
          <a:xfrm flipH="1">
            <a:off x="8674039" y="3378881"/>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269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534F0-A13A-4E1C-9809-57BC96564575}"/>
              </a:ext>
            </a:extLst>
          </p:cNvPr>
          <p:cNvSpPr>
            <a:spLocks noGrp="1"/>
          </p:cNvSpPr>
          <p:nvPr>
            <p:ph type="title"/>
          </p:nvPr>
        </p:nvSpPr>
        <p:spPr/>
        <p:txBody>
          <a:bodyPr/>
          <a:lstStyle/>
          <a:p>
            <a:r>
              <a:rPr lang="en-US" dirty="0"/>
              <a:t>What is curve fitting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900A9A-B55F-4DD8-BF20-C45C181BDCFC}"/>
                  </a:ext>
                </a:extLst>
              </p:cNvPr>
              <p:cNvSpPr>
                <a:spLocks noGrp="1"/>
              </p:cNvSpPr>
              <p:nvPr>
                <p:ph idx="1"/>
              </p:nvPr>
            </p:nvSpPr>
            <p:spPr/>
            <p:txBody>
              <a:bodyPr/>
              <a:lstStyle/>
              <a:p>
                <a:r>
                  <a:rPr lang="en-US" b="1" dirty="0"/>
                  <a:t>Curve fitting</a:t>
                </a:r>
                <a:r>
                  <a:rPr lang="en-US" dirty="0"/>
                  <a:t> is the process of constructing a curve, or mathematical function, that has the best fit to a series of data points. [Wikipedia]</a:t>
                </a:r>
              </a:p>
              <a:p>
                <a:r>
                  <a:rPr lang="en-US" dirty="0"/>
                  <a:t>Input:</a:t>
                </a:r>
                <a:r>
                  <a:rPr lang="en-US" b="1" dirty="0"/>
                  <a:t> </a:t>
                </a:r>
                <a:r>
                  <a:rPr lang="en-US" dirty="0"/>
                  <a:t>dataset (e.g.: </a:t>
                </a:r>
                <a14:m>
                  <m:oMath xmlns:m="http://schemas.openxmlformats.org/officeDocument/2006/math">
                    <m:sSub>
                      <m:sSubPr>
                        <m:ctrlPr>
                          <a:rPr lang="en-US" b="0" i="1" smtClean="0">
                            <a:latin typeface="Cambria Math" panose="02040503050406030204" pitchFamily="18" charset="0"/>
                          </a:rPr>
                        </m:ctrlPr>
                      </m:sSubPr>
                      <m:e>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sub>
                    </m:sSub>
                    <m:r>
                      <a:rPr lang="en-US" b="1" i="0" smtClean="0">
                        <a:latin typeface="Cambria Math" panose="02040503050406030204" pitchFamily="18" charset="0"/>
                      </a:rPr>
                      <m:t> </m:t>
                    </m:r>
                  </m:oMath>
                </a14:m>
                <a:r>
                  <a:rPr lang="en-US" dirty="0"/>
                  <a:t>in 2D).</a:t>
                </a:r>
              </a:p>
              <a:p>
                <a:r>
                  <a:rPr lang="en-US" dirty="0"/>
                  <a:t>Output:</a:t>
                </a:r>
                <a:r>
                  <a:rPr lang="en-US" b="1" dirty="0"/>
                  <a:t> </a:t>
                </a:r>
                <a:r>
                  <a:rPr lang="en-US" dirty="0"/>
                  <a:t>best representing function (e.g.: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a:t>
                </a:r>
              </a:p>
              <a:p>
                <a:endParaRPr lang="en-US" dirty="0"/>
              </a:p>
              <a:p>
                <a:r>
                  <a:rPr lang="en-US" dirty="0"/>
                  <a:t>This problem sometimes also called </a:t>
                </a:r>
                <a:r>
                  <a:rPr lang="en-US" b="1" dirty="0"/>
                  <a:t>Regression.</a:t>
                </a:r>
              </a:p>
            </p:txBody>
          </p:sp>
        </mc:Choice>
        <mc:Fallback xmlns="">
          <p:sp>
            <p:nvSpPr>
              <p:cNvPr id="3" name="Content Placeholder 2">
                <a:extLst>
                  <a:ext uri="{FF2B5EF4-FFF2-40B4-BE49-F238E27FC236}">
                    <a16:creationId xmlns:a16="http://schemas.microsoft.com/office/drawing/2014/main" id="{7A900A9A-B55F-4DD8-BF20-C45C181BDCFC}"/>
                  </a:ext>
                </a:extLst>
              </p:cNvPr>
              <p:cNvSpPr>
                <a:spLocks noGrp="1" noRot="1" noChangeAspect="1" noMove="1" noResize="1" noEditPoints="1" noAdjustHandles="1" noChangeArrowheads="1" noChangeShapeType="1" noTextEdit="1"/>
              </p:cNvSpPr>
              <p:nvPr>
                <p:ph idx="1"/>
              </p:nvPr>
            </p:nvSpPr>
            <p:spPr>
              <a:blipFill>
                <a:blip r:embed="rId2"/>
                <a:stretch>
                  <a:fillRect l="-931" t="-959" r="-982"/>
                </a:stretch>
              </a:blipFill>
            </p:spPr>
            <p:txBody>
              <a:bodyPr/>
              <a:lstStyle/>
              <a:p>
                <a:r>
                  <a:rPr lang="en-US">
                    <a:noFill/>
                  </a:rPr>
                  <a:t> </a:t>
                </a:r>
              </a:p>
            </p:txBody>
          </p:sp>
        </mc:Fallback>
      </mc:AlternateContent>
    </p:spTree>
    <p:extLst>
      <p:ext uri="{BB962C8B-B14F-4D97-AF65-F5344CB8AC3E}">
        <p14:creationId xmlns:p14="http://schemas.microsoft.com/office/powerpoint/2010/main" val="9494709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E52C-9597-4CC3-9CF4-A107B37A1654}"/>
              </a:ext>
            </a:extLst>
          </p:cNvPr>
          <p:cNvSpPr>
            <a:spLocks noGrp="1"/>
          </p:cNvSpPr>
          <p:nvPr>
            <p:ph type="title"/>
          </p:nvPr>
        </p:nvSpPr>
        <p:spPr/>
        <p:txBody>
          <a:bodyPr/>
          <a:lstStyle/>
          <a:p>
            <a:r>
              <a:rPr lang="en-US" dirty="0"/>
              <a:t>RANSAC algorithm - step by step - 0</a:t>
            </a:r>
          </a:p>
        </p:txBody>
      </p:sp>
      <p:sp>
        <p:nvSpPr>
          <p:cNvPr id="3" name="Content Placeholder 2">
            <a:extLst>
              <a:ext uri="{FF2B5EF4-FFF2-40B4-BE49-F238E27FC236}">
                <a16:creationId xmlns:a16="http://schemas.microsoft.com/office/drawing/2014/main" id="{79587281-3FB5-4688-AD53-B4F16F06651C}"/>
              </a:ext>
            </a:extLst>
          </p:cNvPr>
          <p:cNvSpPr>
            <a:spLocks noGrp="1"/>
          </p:cNvSpPr>
          <p:nvPr>
            <p:ph idx="1"/>
          </p:nvPr>
        </p:nvSpPr>
        <p:spPr/>
        <p:txBody>
          <a:bodyPr>
            <a:normAutofit/>
          </a:bodyPr>
          <a:lstStyle/>
          <a:p>
            <a:pPr marL="0" indent="0">
              <a:buNone/>
            </a:pPr>
            <a:r>
              <a:rPr lang="en-US" b="1" dirty="0">
                <a:solidFill>
                  <a:sysClr val="windowText" lastClr="000000"/>
                </a:solidFill>
                <a:latin typeface="Consolas" pitchFamily="49" charset="0"/>
              </a:rPr>
              <a:t>While</a:t>
            </a:r>
            <a:r>
              <a:rPr lang="en-US" dirty="0">
                <a:solidFill>
                  <a:sysClr val="windowText" lastClr="000000"/>
                </a:solidFill>
                <a:latin typeface="Consolas" pitchFamily="49" charset="0"/>
              </a:rPr>
              <a:t> searching for best model fit:</a:t>
            </a:r>
          </a:p>
          <a:p>
            <a:pPr marL="0" indent="0">
              <a:buNone/>
            </a:pPr>
            <a:endParaRPr lang="en-US" dirty="0"/>
          </a:p>
          <a:p>
            <a:r>
              <a:rPr lang="en-US" dirty="0"/>
              <a:t>How do we know when to stop? How much we need to iterate before getting the best model?</a:t>
            </a:r>
          </a:p>
          <a:p>
            <a:r>
              <a:rPr lang="en-US" dirty="0"/>
              <a:t>Let’s look at a possible statistical model for this question.</a:t>
            </a:r>
          </a:p>
        </p:txBody>
      </p:sp>
    </p:spTree>
    <p:extLst>
      <p:ext uri="{BB962C8B-B14F-4D97-AF65-F5344CB8AC3E}">
        <p14:creationId xmlns:p14="http://schemas.microsoft.com/office/powerpoint/2010/main" val="20822923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78AFF-8EC5-464F-A58B-69EB511A09F2}"/>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694459-F025-4A02-96CE-19FC6E486B20}"/>
                  </a:ext>
                </a:extLst>
              </p:cNvPr>
              <p:cNvSpPr>
                <a:spLocks noGrp="1"/>
              </p:cNvSpPr>
              <p:nvPr>
                <p:ph idx="1"/>
              </p:nvPr>
            </p:nvSpPr>
            <p:spPr/>
            <p:txBody>
              <a:bodyPr/>
              <a:lstStyle/>
              <a:p>
                <a:r>
                  <a:rPr lang="en-US" dirty="0"/>
                  <a:t>Denote</a:t>
                </a:r>
              </a:p>
              <a:p>
                <a:pPr marL="0" indent="0">
                  <a:buNone/>
                </a:pPr>
                <a14:m>
                  <m:oMath xmlns:m="http://schemas.openxmlformats.org/officeDocument/2006/math">
                    <m:r>
                      <a:rPr lang="en-US" i="1">
                        <a:latin typeface="Cambria Math" panose="02040503050406030204" pitchFamily="18" charset="0"/>
                      </a:rPr>
                      <m:t>𝜔</m:t>
                    </m:r>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𝑖𝑛𝑙𝑖𝑒𝑟𝑠</m:t>
                        </m:r>
                      </m:num>
                      <m:den>
                        <m:r>
                          <a:rPr lang="en-US" i="1">
                            <a:latin typeface="Cambria Math" panose="02040503050406030204" pitchFamily="18" charset="0"/>
                          </a:rPr>
                          <m:t># </m:t>
                        </m:r>
                        <m:r>
                          <a:rPr lang="en-US" i="1">
                            <a:latin typeface="Cambria Math" panose="02040503050406030204" pitchFamily="18" charset="0"/>
                          </a:rPr>
                          <m:t>𝑡𝑜𝑡𝑎𝑙</m:t>
                        </m:r>
                        <m:r>
                          <a:rPr lang="en-US" i="1">
                            <a:latin typeface="Cambria Math" panose="02040503050406030204" pitchFamily="18" charset="0"/>
                          </a:rPr>
                          <m:t> </m:t>
                        </m:r>
                        <m:r>
                          <a:rPr lang="en-US" i="1">
                            <a:latin typeface="Cambria Math" panose="02040503050406030204" pitchFamily="18" charset="0"/>
                          </a:rPr>
                          <m:t>𝑑𝑎𝑡𝑎𝑝𝑜𝑖𝑛𝑡𝑠</m:t>
                        </m:r>
                      </m:den>
                    </m:f>
                  </m:oMath>
                </a14:m>
                <a:r>
                  <a:rPr lang="en-US" dirty="0"/>
                  <a:t> :</a:t>
                </a:r>
              </a:p>
              <a:p>
                <a:pPr lvl="1"/>
                <a:r>
                  <a:rPr lang="en-US" dirty="0"/>
                  <a:t>getting </a:t>
                </a:r>
                <a14:m>
                  <m:oMath xmlns:m="http://schemas.openxmlformats.org/officeDocument/2006/math">
                    <m:r>
                      <a:rPr lang="en-US" i="1">
                        <a:latin typeface="Cambria Math" panose="02040503050406030204" pitchFamily="18" charset="0"/>
                      </a:rPr>
                      <m:t>𝜔</m:t>
                    </m:r>
                  </m:oMath>
                </a14:m>
                <a:r>
                  <a:rPr lang="en-US" dirty="0"/>
                  <a:t> ratio will be considered as reaching the best model.</a:t>
                </a:r>
              </a:p>
              <a:p>
                <a:pPr lvl="1"/>
                <a:r>
                  <a:rPr lang="en-US" dirty="0"/>
                  <a:t>This ratio is usually user specified according to dataset properties (or educated guess). </a:t>
                </a:r>
              </a:p>
              <a:p>
                <a:pPr marL="0" indent="0">
                  <a:buNone/>
                </a:pP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a:t> number of iterations (will be calculated).</a:t>
                </a:r>
              </a:p>
              <a:p>
                <a:pPr marL="0" indent="0">
                  <a:buNone/>
                </a:pPr>
                <a14:m>
                  <m:oMath xmlns:m="http://schemas.openxmlformats.org/officeDocument/2006/math">
                    <m:r>
                      <a:rPr lang="en-US" i="1">
                        <a:latin typeface="Cambria Math" panose="02040503050406030204" pitchFamily="18" charset="0"/>
                      </a:rPr>
                      <m:t>𝑝</m:t>
                    </m:r>
                    <m:r>
                      <a:rPr lang="en-US">
                        <a:latin typeface="Cambria Math" panose="02040503050406030204" pitchFamily="18" charset="0"/>
                      </a:rPr>
                      <m:t>:</m:t>
                    </m:r>
                  </m:oMath>
                </a14:m>
                <a:r>
                  <a:rPr lang="en-US" dirty="0"/>
                  <a:t> percentage chance of achieving best model in chosen </a:t>
                </a:r>
                <a14:m>
                  <m:oMath xmlns:m="http://schemas.openxmlformats.org/officeDocument/2006/math">
                    <m:r>
                      <a:rPr lang="en-US" b="0" i="1" smtClean="0">
                        <a:latin typeface="Cambria Math" panose="02040503050406030204" pitchFamily="18" charset="0"/>
                      </a:rPr>
                      <m:t>𝑘</m:t>
                    </m:r>
                  </m:oMath>
                </a14:m>
                <a:r>
                  <a:rPr lang="en-US" dirty="0"/>
                  <a:t> iterations (also user specified).</a:t>
                </a:r>
              </a:p>
              <a:p>
                <a:pPr marL="0" indent="0">
                  <a:buNone/>
                </a:pPr>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m:t>
                    </m:r>
                  </m:oMath>
                </a14:m>
                <a:r>
                  <a:rPr lang="en-US" dirty="0"/>
                  <a:t> number of initially sampled subset datapoints.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D694459-F025-4A02-96CE-19FC6E486B20}"/>
                  </a:ext>
                </a:extLst>
              </p:cNvPr>
              <p:cNvSpPr>
                <a:spLocks noGrp="1" noRot="1" noChangeAspect="1" noMove="1" noResize="1" noEditPoints="1" noAdjustHandles="1" noChangeArrowheads="1" noChangeShapeType="1" noTextEdit="1"/>
              </p:cNvSpPr>
              <p:nvPr>
                <p:ph idx="1"/>
              </p:nvPr>
            </p:nvSpPr>
            <p:spPr>
              <a:blipFill>
                <a:blip r:embed="rId2"/>
                <a:stretch>
                  <a:fillRect l="-1034" t="-959"/>
                </a:stretch>
              </a:blipFill>
            </p:spPr>
            <p:txBody>
              <a:bodyPr/>
              <a:lstStyle/>
              <a:p>
                <a:r>
                  <a:rPr lang="en-US">
                    <a:noFill/>
                  </a:rPr>
                  <a:t> </a:t>
                </a:r>
              </a:p>
            </p:txBody>
          </p:sp>
        </mc:Fallback>
      </mc:AlternateContent>
    </p:spTree>
    <p:extLst>
      <p:ext uri="{BB962C8B-B14F-4D97-AF65-F5344CB8AC3E}">
        <p14:creationId xmlns:p14="http://schemas.microsoft.com/office/powerpoint/2010/main" val="558673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111A-2528-49DD-9094-89C012B23D38}"/>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6A6BEF-BD5B-4182-A5D7-667B4F4B0F04}"/>
                  </a:ext>
                </a:extLst>
              </p:cNvPr>
              <p:cNvSpPr>
                <a:spLocks noGrp="1"/>
              </p:cNvSpPr>
              <p:nvPr>
                <p:ph idx="1"/>
              </p:nvPr>
            </p:nvSpPr>
            <p:spPr/>
            <p:txBody>
              <a:bodyPr/>
              <a:lstStyle/>
              <a:p>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all </a:t>
                </a:r>
                <a14:m>
                  <m:oMath xmlns:m="http://schemas.openxmlformats.org/officeDocument/2006/math">
                    <m:r>
                      <a:rPr lang="en-US" i="1" dirty="0" smtClean="0">
                        <a:latin typeface="Cambria Math" panose="02040503050406030204" pitchFamily="18" charset="0"/>
                      </a:rPr>
                      <m:t>𝑛</m:t>
                    </m:r>
                  </m:oMath>
                </a14:m>
                <a:r>
                  <a:rPr lang="en-US" dirty="0"/>
                  <a:t> points are inliers.</a:t>
                </a:r>
              </a:p>
              <a:p>
                <a14:m>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 −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at least one of the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m:t>
                    </m:r>
                  </m:oMath>
                </a14:m>
                <a:r>
                  <a:rPr lang="en-US" dirty="0"/>
                  <a:t>points is an outlier.</a:t>
                </a:r>
              </a:p>
              <a:p>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𝜔</m:t>
                                </m:r>
                              </m:e>
                              <m:sup>
                                <m:r>
                                  <a:rPr lang="en-US" b="0" i="1" smtClean="0">
                                    <a:latin typeface="Cambria Math" panose="02040503050406030204" pitchFamily="18" charset="0"/>
                                  </a:rPr>
                                  <m:t>𝑛</m:t>
                                </m:r>
                              </m:sup>
                            </m:sSup>
                          </m:e>
                        </m:d>
                      </m:e>
                      <m:sup>
                        <m:r>
                          <a:rPr lang="en-US" b="0" i="1" smtClean="0">
                            <a:latin typeface="Cambria Math" panose="02040503050406030204" pitchFamily="18" charset="0"/>
                          </a:rPr>
                          <m:t>𝑘</m:t>
                        </m:r>
                      </m:sup>
                    </m:sSup>
                  </m:oMath>
                </a14:m>
                <a:r>
                  <a:rPr lang="en-US" dirty="0"/>
                  <a:t> is the probability that in </a:t>
                </a:r>
                <a14:m>
                  <m:oMath xmlns:m="http://schemas.openxmlformats.org/officeDocument/2006/math">
                    <m:r>
                      <a:rPr lang="en-US" b="0" i="1" smtClean="0">
                        <a:latin typeface="Cambria Math" panose="02040503050406030204" pitchFamily="18" charset="0"/>
                      </a:rPr>
                      <m:t>𝑘</m:t>
                    </m:r>
                  </m:oMath>
                </a14:m>
                <a:r>
                  <a:rPr lang="en-US" dirty="0"/>
                  <a:t> iterations we will always have at least one outlier (meaning we didn’t get best match).</a:t>
                </a:r>
              </a:p>
              <a:p>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num>
                      <m:den>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𝑛</m:t>
                            </m:r>
                          </m:sup>
                        </m:sSup>
                        <m:r>
                          <a:rPr lang="en-US" b="0" i="1" smtClean="0">
                            <a:latin typeface="Cambria Math" panose="02040503050406030204" pitchFamily="18" charset="0"/>
                          </a:rPr>
                          <m:t>)</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986A6BEF-BD5B-4182-A5D7-667B4F4B0F04}"/>
                  </a:ext>
                </a:extLst>
              </p:cNvPr>
              <p:cNvSpPr>
                <a:spLocks noGrp="1" noRot="1" noChangeAspect="1" noMove="1" noResize="1" noEditPoints="1" noAdjustHandles="1" noChangeArrowheads="1" noChangeShapeType="1" noTextEdit="1"/>
              </p:cNvSpPr>
              <p:nvPr>
                <p:ph idx="1"/>
              </p:nvPr>
            </p:nvSpPr>
            <p:spPr>
              <a:blipFill>
                <a:blip r:embed="rId2"/>
                <a:stretch>
                  <a:fillRect t="-959"/>
                </a:stretch>
              </a:blipFill>
            </p:spPr>
            <p:txBody>
              <a:bodyPr/>
              <a:lstStyle/>
              <a:p>
                <a:r>
                  <a:rPr lang="en-US">
                    <a:noFill/>
                  </a:rPr>
                  <a:t> </a:t>
                </a:r>
              </a:p>
            </p:txBody>
          </p:sp>
        </mc:Fallback>
      </mc:AlternateContent>
      <p:sp>
        <p:nvSpPr>
          <p:cNvPr id="5" name="AutoShape 2" descr="w^{{n}}">
            <a:extLst>
              <a:ext uri="{FF2B5EF4-FFF2-40B4-BE49-F238E27FC236}">
                <a16:creationId xmlns:a16="http://schemas.microsoft.com/office/drawing/2014/main" id="{C2048D6A-5EAA-496E-90BA-5765BCAD5603}"/>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3" descr="1-w^{n}">
            <a:extLst>
              <a:ext uri="{FF2B5EF4-FFF2-40B4-BE49-F238E27FC236}">
                <a16:creationId xmlns:a16="http://schemas.microsoft.com/office/drawing/2014/main" id="{F6D269E6-B12E-46FB-8A2E-D417084E2D31}"/>
              </a:ext>
            </a:extLst>
          </p:cNvPr>
          <p:cNvSpPr>
            <a:spLocks noChangeAspect="1" noChangeArrowheads="1"/>
          </p:cNvSpPr>
          <p:nvPr/>
        </p:nvSpPr>
        <p:spPr bwMode="auto">
          <a:xfrm>
            <a:off x="31321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Rounded Corners 6">
            <a:extLst>
              <a:ext uri="{FF2B5EF4-FFF2-40B4-BE49-F238E27FC236}">
                <a16:creationId xmlns:a16="http://schemas.microsoft.com/office/drawing/2014/main" id="{5BC9F5EC-27DD-4AC6-919B-88EA40FBF7AA}"/>
              </a:ext>
            </a:extLst>
          </p:cNvPr>
          <p:cNvSpPr/>
          <p:nvPr/>
        </p:nvSpPr>
        <p:spPr>
          <a:xfrm>
            <a:off x="555587" y="2754776"/>
            <a:ext cx="2268636"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6780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b="1"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25028168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Line function: </a:t>
                </a:r>
                <a14:m>
                  <m:oMath xmlns:m="http://schemas.openxmlformats.org/officeDocument/2006/math">
                    <m:r>
                      <a:rPr lang="en-US" b="0" i="1" smtClean="0">
                        <a:latin typeface="Cambria Math"/>
                      </a:rPr>
                      <m:t>𝑦</m:t>
                    </m:r>
                    <m:r>
                      <a:rPr lang="en-US" b="0" i="1" smtClean="0">
                        <a:latin typeface="Cambria Math"/>
                      </a:rPr>
                      <m:t>=</m:t>
                    </m:r>
                    <m:r>
                      <a:rPr lang="en-US" b="0" i="1" smtClean="0">
                        <a:latin typeface="Cambria Math"/>
                      </a:rPr>
                      <m:t>𝑚𝑥</m:t>
                    </m:r>
                    <m:r>
                      <a:rPr lang="en-US" b="0" i="1" smtClean="0">
                        <a:latin typeface="Cambria Math"/>
                      </a:rPr>
                      <m:t>+</m:t>
                    </m:r>
                    <m:r>
                      <a:rPr lang="en-US" b="0" i="1" smtClean="0">
                        <a:latin typeface="Cambria Math"/>
                      </a:rPr>
                      <m:t>𝑏</m:t>
                    </m:r>
                  </m:oMath>
                </a14:m>
                <a:endParaRPr lang="en-US" dirty="0"/>
              </a:p>
              <a:p>
                <a:pPr lvl="1"/>
                <a:r>
                  <a:rPr lang="en-US" dirty="0"/>
                  <a:t>Usually we are given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 constants, and the variables are </a:t>
                </a:r>
                <a14:m>
                  <m:oMath xmlns:m="http://schemas.openxmlformats.org/officeDocument/2006/math">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m:t>
                    </m:r>
                  </m:oMath>
                </a14:m>
                <a:r>
                  <a:rPr lang="en-US" dirty="0"/>
                  <a:t>.</a:t>
                </a:r>
              </a:p>
              <a:p>
                <a:r>
                  <a:rPr lang="en-US" dirty="0"/>
                  <a:t>In a regression problem we are given </a:t>
                </a:r>
                <a14:m>
                  <m:oMath xmlns:m="http://schemas.openxmlformats.org/officeDocument/2006/math">
                    <m:d>
                      <m:dPr>
                        <m:ctrlPr>
                          <a:rPr lang="en-US" i="1">
                            <a:latin typeface="Cambria Math" panose="02040503050406030204" pitchFamily="18" charset="0"/>
                          </a:rPr>
                        </m:ctrlPr>
                      </m:dPr>
                      <m:e>
                        <m:r>
                          <a:rPr lang="en-US" i="1">
                            <a:latin typeface="Cambria Math"/>
                          </a:rPr>
                          <m:t>𝑥</m:t>
                        </m:r>
                        <m:r>
                          <a:rPr lang="en-US" i="1">
                            <a:latin typeface="Cambria Math"/>
                          </a:rPr>
                          <m:t>,</m:t>
                        </m:r>
                        <m:r>
                          <a:rPr lang="en-US" i="1">
                            <a:latin typeface="Cambria Math"/>
                          </a:rPr>
                          <m:t>𝑦</m:t>
                        </m:r>
                      </m:e>
                    </m:d>
                  </m:oMath>
                </a14:m>
                <a:r>
                  <a:rPr lang="en-US" dirty="0"/>
                  <a:t>, and the unknowns we wish to find are the best fit for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a:t>
                </a:r>
              </a:p>
              <a:p>
                <a:pPr lvl="1"/>
                <a:r>
                  <a:rPr lang="en-US" b="1" dirty="0"/>
                  <a:t>Let’s look at </a:t>
                </a:r>
                <a14:m>
                  <m:oMath xmlns:m="http://schemas.openxmlformats.org/officeDocument/2006/math">
                    <m:r>
                      <a:rPr lang="en-US" b="1" i="1">
                        <a:latin typeface="Cambria Math"/>
                      </a:rPr>
                      <m:t>(</m:t>
                    </m:r>
                    <m:r>
                      <a:rPr lang="en-US" b="1" i="1">
                        <a:latin typeface="Cambria Math"/>
                      </a:rPr>
                      <m:t>𝒎</m:t>
                    </m:r>
                    <m:r>
                      <a:rPr lang="en-US" b="1" i="1">
                        <a:latin typeface="Cambria Math"/>
                      </a:rPr>
                      <m:t>,</m:t>
                    </m:r>
                    <m:r>
                      <a:rPr lang="en-US" b="1" i="1">
                        <a:latin typeface="Cambria Math"/>
                      </a:rPr>
                      <m:t>𝒃</m:t>
                    </m:r>
                    <m:r>
                      <a:rPr lang="en-US" b="1" i="1">
                        <a:latin typeface="Cambria Math"/>
                      </a:rPr>
                      <m:t>)</m:t>
                    </m:r>
                  </m:oMath>
                </a14:m>
                <a:r>
                  <a:rPr lang="en-US" b="1" dirty="0"/>
                  <a:t> as our variables.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Tree>
    <p:extLst>
      <p:ext uri="{BB962C8B-B14F-4D97-AF65-F5344CB8AC3E}">
        <p14:creationId xmlns:p14="http://schemas.microsoft.com/office/powerpoint/2010/main" val="15226920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5"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rPr dirty="0"/>
              <a:t>parameters</a:t>
            </a:r>
          </a:p>
        </p:txBody>
      </p:sp>
      <p:pic>
        <p:nvPicPr>
          <p:cNvPr id="11" name="Line" descr="Line"/>
          <p:cNvPicPr>
            <a:picLocks/>
          </p:cNvPicPr>
          <p:nvPr/>
        </p:nvPicPr>
        <p:blipFill>
          <a:blip r:embed="rId7"/>
          <a:stretch>
            <a:fillRect/>
          </a:stretch>
        </p:blipFill>
        <p:spPr>
          <a:xfrm rot="14154307">
            <a:off x="2849313" y="2220642"/>
            <a:ext cx="285521" cy="202587"/>
          </a:xfrm>
          <a:prstGeom prst="rect">
            <a:avLst/>
          </a:prstGeom>
        </p:spPr>
      </p:pic>
      <p:pic>
        <p:nvPicPr>
          <p:cNvPr id="12" name="Line" descr="Line"/>
          <p:cNvPicPr>
            <a:picLocks/>
          </p:cNvPicPr>
          <p:nvPr/>
        </p:nvPicPr>
        <p:blipFill>
          <a:blip r:embed="rId8"/>
          <a:stretch>
            <a:fillRect/>
          </a:stretch>
        </p:blipFill>
        <p:spPr>
          <a:xfrm rot="18398650">
            <a:off x="3545618" y="2212914"/>
            <a:ext cx="296423" cy="202587"/>
          </a:xfrm>
          <a:prstGeom prst="rect">
            <a:avLst/>
          </a:prstGeom>
        </p:spPr>
      </p:pic>
      <p:pic>
        <p:nvPicPr>
          <p:cNvPr id="13" name="Line" descr="Line"/>
          <p:cNvPicPr>
            <a:picLocks/>
          </p:cNvPicPr>
          <p:nvPr/>
        </p:nvPicPr>
        <p:blipFill>
          <a:blip r:embed="rId9"/>
          <a:stretch>
            <a:fillRect/>
          </a:stretch>
        </p:blipFill>
        <p:spPr>
          <a:xfrm rot="3818335">
            <a:off x="2779421" y="1681365"/>
            <a:ext cx="290722" cy="202587"/>
          </a:xfrm>
          <a:prstGeom prst="rect">
            <a:avLst/>
          </a:prstGeom>
        </p:spPr>
      </p:pic>
      <p:pic>
        <p:nvPicPr>
          <p:cNvPr id="14" name="Line" descr="Line"/>
          <p:cNvPicPr>
            <a:picLocks/>
          </p:cNvPicPr>
          <p:nvPr/>
        </p:nvPicPr>
        <p:blipFill>
          <a:blip r:embed="rId10"/>
          <a:stretch>
            <a:fillRect/>
          </a:stretch>
        </p:blipFill>
        <p:spPr>
          <a:xfrm rot="7063589">
            <a:off x="1863488" y="1674409"/>
            <a:ext cx="305850" cy="202587"/>
          </a:xfrm>
          <a:prstGeom prst="rect">
            <a:avLst/>
          </a:prstGeom>
        </p:spPr>
      </p:pic>
      <p:sp>
        <p:nvSpPr>
          <p:cNvPr id="15" name="Line"/>
          <p:cNvSpPr/>
          <p:nvPr/>
        </p:nvSpPr>
        <p:spPr>
          <a:xfrm flipV="1">
            <a:off x="660803" y="3032900"/>
            <a:ext cx="3847814" cy="2885861"/>
          </a:xfrm>
          <a:prstGeom prst="line">
            <a:avLst/>
          </a:prstGeom>
          <a:ln w="25400">
            <a:solidFill>
              <a:srgbClr val="000000"/>
            </a:solidFill>
            <a:miter lim="400000"/>
            <a:headEnd type="arrow"/>
            <a:tailEnd type="arrow"/>
          </a:ln>
        </p:spPr>
        <p:txBody>
          <a:bodyPr lIns="42520" tIns="42520" rIns="42520" bIns="42520" anchor="ctr"/>
          <a:lstStyle/>
          <a:p>
            <a:pPr>
              <a:defRPr sz="2400"/>
            </a:pPr>
            <a:endParaRPr/>
          </a:p>
        </p:txBody>
      </p:sp>
      <p:sp>
        <p:nvSpPr>
          <p:cNvPr id="16"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7" name="Rectangle 16"/>
          <p:cNvSpPr/>
          <p:nvPr/>
        </p:nvSpPr>
        <p:spPr>
          <a:xfrm>
            <a:off x="7449420" y="6488668"/>
            <a:ext cx="4742580" cy="369332"/>
          </a:xfrm>
          <a:prstGeom prst="rect">
            <a:avLst/>
          </a:prstGeom>
        </p:spPr>
        <p:txBody>
          <a:bodyPr wrap="none">
            <a:spAutoFit/>
          </a:bodyPr>
          <a:lstStyle/>
          <a:p>
            <a:r>
              <a:rPr lang="en-US" dirty="0"/>
              <a:t>Plots are from: http://www.cs.cmu.edu/~16385/</a:t>
            </a:r>
            <a:endParaRPr lang="en-US" dirty="0">
              <a:latin typeface="Calibri Light (Headings)"/>
            </a:endParaRPr>
          </a:p>
        </p:txBody>
      </p:sp>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mc:AlternateContent xmlns:mc="http://schemas.openxmlformats.org/markup-compatibility/2006" xmlns:a14="http://schemas.microsoft.com/office/drawing/2010/main">
        <mc:Choice Requires="a14">
          <p:sp>
            <p:nvSpPr>
              <p:cNvPr id="19" name="a line becomes a point"/>
              <p:cNvSpPr txBox="1"/>
              <p:nvPr/>
            </p:nvSpPr>
            <p:spPr>
              <a:xfrm>
                <a:off x="5369913" y="4008468"/>
                <a:ext cx="1982232" cy="916867"/>
              </a:xfrm>
              <a:prstGeom prst="rect">
                <a:avLst/>
              </a:prstGeom>
              <a:ln w="12700">
                <a:miter lim="400000"/>
              </a:ln>
              <a:extLst>
                <a:ext uri="{C572A759-6A51-4108-AA02-DFA0A04FC94B}">
                  <ma14:wrappingTextBoxFlag xmlns="" xmlns:ma14="http://schemas.microsoft.com/office/mac/drawingml/2011/main" val="1"/>
                </a:ext>
              </a:extLst>
            </p:spPr>
            <p:txBody>
              <a:bodyPr wrap="square" lIns="42520" tIns="42520" rIns="42520" bIns="42520" anchor="ctr">
                <a:spAutoFit/>
              </a:bodyPr>
              <a:lstStyle>
                <a:lvl1pPr>
                  <a:defRPr sz="2400"/>
                </a:lvl1pPr>
              </a:lstStyle>
              <a:p>
                <a:pPr lvl="1" rtl="1"/>
                <a:r>
                  <a:rPr lang="en-US" dirty="0"/>
                  <a:t>Let’s look at </a:t>
                </a:r>
                <a14:m>
                  <m:oMath xmlns:m="http://schemas.openxmlformats.org/officeDocument/2006/math">
                    <m:r>
                      <a:rPr lang="en-US" b="0" i="1">
                        <a:latin typeface="Cambria Math"/>
                      </a:rPr>
                      <m:t>(</m:t>
                    </m:r>
                    <m:r>
                      <a:rPr lang="en-US" b="0" i="1">
                        <a:latin typeface="Cambria Math"/>
                      </a:rPr>
                      <m:t>𝑚</m:t>
                    </m:r>
                    <m:r>
                      <a:rPr lang="en-US" b="0" i="1">
                        <a:latin typeface="Cambria Math"/>
                      </a:rPr>
                      <m:t>,</m:t>
                    </m:r>
                    <m:r>
                      <a:rPr lang="en-US" b="0" i="1">
                        <a:latin typeface="Cambria Math"/>
                      </a:rPr>
                      <m:t>𝑏</m:t>
                    </m:r>
                    <m:r>
                      <a:rPr lang="en-US" b="0" i="1">
                        <a:latin typeface="Cambria Math"/>
                      </a:rPr>
                      <m:t>)</m:t>
                    </m:r>
                  </m:oMath>
                </a14:m>
                <a:r>
                  <a:rPr lang="en-US" dirty="0"/>
                  <a:t> as our variables</a:t>
                </a:r>
              </a:p>
            </p:txBody>
          </p:sp>
        </mc:Choice>
        <mc:Fallback xmlns="">
          <p:sp>
            <p:nvSpPr>
              <p:cNvPr id="19" name="a line becomes a point"/>
              <p:cNvSpPr txBox="1">
                <a:spLocks noRot="1" noChangeAspect="1" noMove="1" noResize="1" noEditPoints="1" noAdjustHandles="1" noChangeArrowheads="1" noChangeShapeType="1" noTextEdit="1"/>
              </p:cNvSpPr>
              <p:nvPr/>
            </p:nvSpPr>
            <p:spPr>
              <a:xfrm>
                <a:off x="5369913" y="4008468"/>
                <a:ext cx="1982232" cy="916867"/>
              </a:xfrm>
              <a:prstGeom prst="rect">
                <a:avLst/>
              </a:prstGeom>
              <a:blipFill rotWithShape="1">
                <a:blip r:embed="rId11"/>
                <a:stretch>
                  <a:fillRect l="-4923" t="-3333" b="-10667"/>
                </a:stretch>
              </a:blipFill>
              <a:ln w="12700">
                <a:miter lim="400000"/>
              </a:ln>
              <a:extLst>
                <a:ext uri="{C572A759-6A51-4108-AA02-DFA0A04FC94B}">
                  <ma14:wrappingTextBoxFlag xmlns="" xmlns:ma14="http://schemas.microsoft.com/office/mac/drawingml/2011/main" val="1"/>
                </a:ext>
              </a:extLst>
            </p:spPr>
            <p:txBody>
              <a:bodyPr/>
              <a:lstStyle/>
              <a:p>
                <a:r>
                  <a:rPr lang="en-US">
                    <a:noFill/>
                  </a:rPr>
                  <a:t> </a:t>
                </a:r>
              </a:p>
            </p:txBody>
          </p:sp>
        </mc:Fallback>
      </mc:AlternateContent>
    </p:spTree>
    <p:extLst>
      <p:ext uri="{BB962C8B-B14F-4D97-AF65-F5344CB8AC3E}">
        <p14:creationId xmlns:p14="http://schemas.microsoft.com/office/powerpoint/2010/main" val="18467104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18904" y="2731349"/>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87125"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72562"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flipV="1">
            <a:off x="660803" y="3032900"/>
            <a:ext cx="3847814" cy="2885861"/>
          </a:xfrm>
          <a:prstGeom prst="line">
            <a:avLst/>
          </a:prstGeom>
          <a:ln w="25400">
            <a:solidFill>
              <a:srgbClr val="000000"/>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9810390" y="4223742"/>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9917906"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a line becomes a point"/>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line becomes a point</a:t>
            </a:r>
          </a:p>
        </p:txBody>
      </p:sp>
      <p:sp>
        <p:nvSpPr>
          <p:cNvPr id="2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Tree>
    <p:extLst>
      <p:ext uri="{BB962C8B-B14F-4D97-AF65-F5344CB8AC3E}">
        <p14:creationId xmlns:p14="http://schemas.microsoft.com/office/powerpoint/2010/main" val="19008585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5"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6"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sp>
        <p:nvSpPr>
          <p:cNvPr id="7"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8"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9" name="Line" descr="Line"/>
          <p:cNvPicPr>
            <a:picLocks/>
          </p:cNvPicPr>
          <p:nvPr/>
        </p:nvPicPr>
        <p:blipFill>
          <a:blip r:embed="rId7"/>
          <a:stretch>
            <a:fillRect/>
          </a:stretch>
        </p:blipFill>
        <p:spPr>
          <a:xfrm rot="14154307">
            <a:off x="2849313" y="2220642"/>
            <a:ext cx="285521" cy="202587"/>
          </a:xfrm>
          <a:prstGeom prst="rect">
            <a:avLst/>
          </a:prstGeom>
        </p:spPr>
      </p:pic>
      <p:pic>
        <p:nvPicPr>
          <p:cNvPr id="10" name="Line" descr="Line"/>
          <p:cNvPicPr>
            <a:picLocks/>
          </p:cNvPicPr>
          <p:nvPr/>
        </p:nvPicPr>
        <p:blipFill>
          <a:blip r:embed="rId8"/>
          <a:stretch>
            <a:fillRect/>
          </a:stretch>
        </p:blipFill>
        <p:spPr>
          <a:xfrm rot="18398650">
            <a:off x="3545618" y="2212914"/>
            <a:ext cx="296423" cy="202587"/>
          </a:xfrm>
          <a:prstGeom prst="rect">
            <a:avLst/>
          </a:prstGeom>
        </p:spPr>
      </p:pic>
      <p:pic>
        <p:nvPicPr>
          <p:cNvPr id="11" name="Line" descr="Line"/>
          <p:cNvPicPr>
            <a:picLocks/>
          </p:cNvPicPr>
          <p:nvPr/>
        </p:nvPicPr>
        <p:blipFill>
          <a:blip r:embed="rId9"/>
          <a:stretch>
            <a:fillRect/>
          </a:stretch>
        </p:blipFill>
        <p:spPr>
          <a:xfrm rot="3818335">
            <a:off x="2779421" y="1681365"/>
            <a:ext cx="290722" cy="202587"/>
          </a:xfrm>
          <a:prstGeom prst="rect">
            <a:avLst/>
          </a:prstGeom>
        </p:spPr>
      </p:pic>
      <p:pic>
        <p:nvPicPr>
          <p:cNvPr id="12" name="Line" descr="Line"/>
          <p:cNvPicPr>
            <a:picLocks/>
          </p:cNvPicPr>
          <p:nvPr/>
        </p:nvPicPr>
        <p:blipFill>
          <a:blip r:embed="rId10"/>
          <a:stretch>
            <a:fillRect/>
          </a:stretch>
        </p:blipFill>
        <p:spPr>
          <a:xfrm rot="7063589">
            <a:off x="1863488" y="1674409"/>
            <a:ext cx="305850" cy="202587"/>
          </a:xfrm>
          <a:prstGeom prst="rect">
            <a:avLst/>
          </a:prstGeom>
        </p:spPr>
      </p:pic>
      <p:sp>
        <p:nvSpPr>
          <p:cNvPr id="1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4" name="latex-image-18.pdf" descr="latex-image-18.pdf"/>
          <p:cNvPicPr>
            <a:picLocks noChangeAspect="1"/>
          </p:cNvPicPr>
          <p:nvPr/>
        </p:nvPicPr>
        <p:blipFill>
          <a:blip r:embed="rId11"/>
          <a:stretch>
            <a:fillRect/>
          </a:stretch>
        </p:blipFill>
        <p:spPr>
          <a:xfrm>
            <a:off x="3393281" y="4054078"/>
            <a:ext cx="404813" cy="151805"/>
          </a:xfrm>
          <a:prstGeom prst="rect">
            <a:avLst/>
          </a:prstGeom>
          <a:ln w="12700">
            <a:miter lim="400000"/>
          </a:ln>
        </p:spPr>
      </p:pic>
      <p:sp>
        <p:nvSpPr>
          <p:cNvPr id="15"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pic>
        <p:nvPicPr>
          <p:cNvPr id="1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9"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a:t>
            </a:r>
            <a:r>
              <a:rPr lang="en-US" dirty="0"/>
              <a:t> ?</a:t>
            </a:r>
            <a:endParaRPr dirty="0"/>
          </a:p>
        </p:txBody>
      </p:sp>
    </p:spTree>
    <p:extLst>
      <p:ext uri="{BB962C8B-B14F-4D97-AF65-F5344CB8AC3E}">
        <p14:creationId xmlns:p14="http://schemas.microsoft.com/office/powerpoint/2010/main" val="19008585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a:t>
            </a:r>
            <a:r>
              <a:rPr lang="en-US" dirty="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a:t>
            </a:r>
            <a:r>
              <a:rPr lang="en-US" dirty="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1"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b="1"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1222574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a:t>
            </a:r>
            <a:r>
              <a:rPr lang="en-US" dirty="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1" name="Line"/>
          <p:cNvSpPr/>
          <p:nvPr/>
        </p:nvSpPr>
        <p:spPr>
          <a:xfrm rot="4380000" flipH="1">
            <a:off x="1524000" y="2918460"/>
            <a:ext cx="3479798" cy="2591019"/>
          </a:xfrm>
          <a:prstGeom prst="line">
            <a:avLst/>
          </a:prstGeom>
          <a:ln w="25400">
            <a:solidFill>
              <a:srgbClr val="92D050"/>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8902249" y="3888494"/>
            <a:ext cx="106232" cy="78885"/>
          </a:xfrm>
          <a:prstGeom prst="ellipse">
            <a:avLst/>
          </a:prstGeom>
          <a:solidFill>
            <a:srgbClr val="92D050"/>
          </a:solidFill>
          <a:ln w="12700">
            <a:solidFill>
              <a:srgbClr val="92D050"/>
            </a:solidFill>
            <a:miter lim="400000"/>
          </a:ln>
        </p:spPr>
        <p:txBody>
          <a:bodyPr lIns="42520" tIns="42520" rIns="42520" bIns="42520" anchor="ctr"/>
          <a:lstStyle/>
          <a:p>
            <a:pPr>
              <a:defRPr sz="2400">
                <a:solidFill>
                  <a:srgbClr val="FFFFFF"/>
                </a:solidFill>
              </a:defRPr>
            </a:pPr>
            <a:endParaRPr/>
          </a:p>
        </p:txBody>
      </p:sp>
      <p:sp>
        <p:nvSpPr>
          <p:cNvPr id="33"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4"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086889" y="3263681"/>
            <a:ext cx="3151508" cy="2381258"/>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a:t>
            </a:r>
            <a:r>
              <a:rPr b="1" u="sng" dirty="0"/>
              <a:t>line</a:t>
            </a:r>
          </a:p>
        </p:txBody>
      </p:sp>
      <p:sp>
        <p:nvSpPr>
          <p:cNvPr id="2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30"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1"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2" name="Line"/>
          <p:cNvSpPr/>
          <p:nvPr/>
        </p:nvSpPr>
        <p:spPr>
          <a:xfrm rot="4380000" flipH="1">
            <a:off x="1524000" y="2918460"/>
            <a:ext cx="3479798" cy="2591019"/>
          </a:xfrm>
          <a:prstGeom prst="line">
            <a:avLst/>
          </a:prstGeom>
          <a:ln w="25400">
            <a:solidFill>
              <a:srgbClr val="92D050"/>
            </a:solidFill>
            <a:miter lim="400000"/>
            <a:headEnd type="arrow"/>
            <a:tailEnd type="arrow"/>
          </a:ln>
        </p:spPr>
        <p:txBody>
          <a:bodyPr lIns="42520" tIns="42520" rIns="42520" bIns="42520" anchor="ctr"/>
          <a:lstStyle/>
          <a:p>
            <a:pPr>
              <a:defRPr sz="2400"/>
            </a:pPr>
            <a:endParaRPr/>
          </a:p>
        </p:txBody>
      </p:sp>
      <p:sp>
        <p:nvSpPr>
          <p:cNvPr id="33" name="Circle"/>
          <p:cNvSpPr/>
          <p:nvPr/>
        </p:nvSpPr>
        <p:spPr>
          <a:xfrm>
            <a:off x="8902249" y="3888494"/>
            <a:ext cx="106232" cy="78885"/>
          </a:xfrm>
          <a:prstGeom prst="ellipse">
            <a:avLst/>
          </a:prstGeom>
          <a:solidFill>
            <a:srgbClr val="92D050"/>
          </a:solidFill>
          <a:ln w="12700">
            <a:solidFill>
              <a:srgbClr val="92D050"/>
            </a:solidFill>
            <a:miter lim="400000"/>
          </a:ln>
        </p:spPr>
        <p:txBody>
          <a:bodyPr lIns="42520" tIns="42520" rIns="42520" bIns="42520" anchor="ctr"/>
          <a:lstStyle/>
          <a:p>
            <a:pPr>
              <a:defRPr sz="2400">
                <a:solidFill>
                  <a:srgbClr val="FFFFFF"/>
                </a:solidFill>
              </a:defRPr>
            </a:pPr>
            <a:endParaRPr/>
          </a:p>
        </p:txBody>
      </p:sp>
      <p:sp>
        <p:nvSpPr>
          <p:cNvPr id="34"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6790535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63312"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0" name="two points becom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two points become</a:t>
            </a:r>
          </a:p>
          <a:p>
            <a:pPr>
              <a:defRPr sz="2400"/>
            </a:pPr>
            <a:r>
              <a:t>?</a:t>
            </a:r>
          </a:p>
        </p:txBody>
      </p:sp>
    </p:spTree>
    <p:extLst>
      <p:ext uri="{BB962C8B-B14F-4D97-AF65-F5344CB8AC3E}">
        <p14:creationId xmlns:p14="http://schemas.microsoft.com/office/powerpoint/2010/main" val="16790535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63312"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0"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1"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9817691"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3" name="two points becom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rPr dirty="0"/>
              <a:t>two points become</a:t>
            </a:r>
          </a:p>
          <a:p>
            <a:pPr>
              <a:defRPr sz="2400"/>
            </a:pPr>
            <a:r>
              <a:rPr lang="en-US" b="1" dirty="0"/>
              <a:t>Two lines</a:t>
            </a:r>
            <a:endParaRPr b="1" dirty="0"/>
          </a:p>
        </p:txBody>
      </p:sp>
    </p:spTree>
    <p:extLst>
      <p:ext uri="{BB962C8B-B14F-4D97-AF65-F5344CB8AC3E}">
        <p14:creationId xmlns:p14="http://schemas.microsoft.com/office/powerpoint/2010/main" val="16790535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4"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5" name="three points become…"/>
          <p:cNvSpPr txBox="1"/>
          <p:nvPr/>
        </p:nvSpPr>
        <p:spPr>
          <a:xfrm>
            <a:off x="5245662" y="3914617"/>
            <a:ext cx="1667535"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three points become</a:t>
            </a:r>
          </a:p>
          <a:p>
            <a:pPr>
              <a:defRPr sz="2400"/>
            </a:pPr>
            <a:r>
              <a:t>?</a:t>
            </a:r>
          </a:p>
        </p:txBody>
      </p:sp>
    </p:spTree>
    <p:extLst>
      <p:ext uri="{BB962C8B-B14F-4D97-AF65-F5344CB8AC3E}">
        <p14:creationId xmlns:p14="http://schemas.microsoft.com/office/powerpoint/2010/main" val="16790535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4" name="Line"/>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6" name="three points become…"/>
          <p:cNvSpPr txBox="1"/>
          <p:nvPr/>
        </p:nvSpPr>
        <p:spPr>
          <a:xfrm>
            <a:off x="5245662" y="3914617"/>
            <a:ext cx="1667535"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rPr dirty="0"/>
              <a:t>three points become</a:t>
            </a:r>
          </a:p>
          <a:p>
            <a:pPr>
              <a:defRPr sz="2400"/>
            </a:pPr>
            <a:r>
              <a:rPr lang="en-US" dirty="0"/>
              <a:t>Three lines</a:t>
            </a:r>
            <a:endParaRPr dirty="0"/>
          </a:p>
        </p:txBody>
      </p:sp>
    </p:spTree>
    <p:extLst>
      <p:ext uri="{BB962C8B-B14F-4D97-AF65-F5344CB8AC3E}">
        <p14:creationId xmlns:p14="http://schemas.microsoft.com/office/powerpoint/2010/main" val="16790535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0"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1"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2" name="four points become…"/>
          <p:cNvSpPr txBox="1"/>
          <p:nvPr/>
        </p:nvSpPr>
        <p:spPr>
          <a:xfrm>
            <a:off x="5245662" y="3914617"/>
            <a:ext cx="1667535"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four points become</a:t>
            </a:r>
          </a:p>
          <a:p>
            <a:pPr>
              <a:defRPr sz="2400"/>
            </a:pPr>
            <a:r>
              <a:t>?</a:t>
            </a:r>
          </a:p>
        </p:txBody>
      </p:sp>
      <p:sp>
        <p:nvSpPr>
          <p:cNvPr id="33"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4" name="latex-image-22.pdf" descr="latex-image-22.pdf"/>
          <p:cNvPicPr>
            <a:picLocks noChangeAspect="1"/>
          </p:cNvPicPr>
          <p:nvPr/>
        </p:nvPicPr>
        <p:blipFill>
          <a:blip r:embed="rId17"/>
          <a:stretch>
            <a:fillRect/>
          </a:stretch>
        </p:blipFill>
        <p:spPr>
          <a:xfrm>
            <a:off x="3383200" y="5037042"/>
            <a:ext cx="552516" cy="151805"/>
          </a:xfrm>
          <a:prstGeom prst="rect">
            <a:avLst/>
          </a:prstGeom>
          <a:ln w="12700">
            <a:miter lim="400000"/>
          </a:ln>
        </p:spPr>
      </p:pic>
      <p:sp>
        <p:nvSpPr>
          <p:cNvPr id="35" name="Line">
            <a:extLst>
              <a:ext uri="{FF2B5EF4-FFF2-40B4-BE49-F238E27FC236}">
                <a16:creationId xmlns:a16="http://schemas.microsoft.com/office/drawing/2014/main" id="{1A45CAB0-8420-493A-8011-1DF4F6E5CB2B}"/>
              </a:ext>
            </a:extLst>
          </p:cNvPr>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36" name="Line">
            <a:extLst>
              <a:ext uri="{FF2B5EF4-FFF2-40B4-BE49-F238E27FC236}">
                <a16:creationId xmlns:a16="http://schemas.microsoft.com/office/drawing/2014/main" id="{ADD82E62-C9FD-44C1-BD00-EA056F19E691}"/>
              </a:ext>
            </a:extLst>
          </p:cNvPr>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7" name="Line">
            <a:extLst>
              <a:ext uri="{FF2B5EF4-FFF2-40B4-BE49-F238E27FC236}">
                <a16:creationId xmlns:a16="http://schemas.microsoft.com/office/drawing/2014/main" id="{AC519254-91B5-45CB-951C-264203E8E3F2}"/>
              </a:ext>
            </a:extLst>
          </p:cNvPr>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8" name="Circle">
            <a:extLst>
              <a:ext uri="{FF2B5EF4-FFF2-40B4-BE49-F238E27FC236}">
                <a16:creationId xmlns:a16="http://schemas.microsoft.com/office/drawing/2014/main" id="{96873C3B-721E-435F-BDB2-8536A18A8154}"/>
              </a:ext>
            </a:extLst>
          </p:cNvPr>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856130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4" name="Line"/>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6" name="four points become…"/>
          <p:cNvSpPr txBox="1"/>
          <p:nvPr/>
        </p:nvSpPr>
        <p:spPr>
          <a:xfrm>
            <a:off x="5245662" y="3914617"/>
            <a:ext cx="1667535"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rPr dirty="0"/>
              <a:t>four points become</a:t>
            </a:r>
          </a:p>
          <a:p>
            <a:pPr>
              <a:defRPr sz="2400"/>
            </a:pPr>
            <a:r>
              <a:rPr lang="en-US" dirty="0"/>
              <a:t>Four lines</a:t>
            </a:r>
            <a:endParaRPr dirty="0"/>
          </a:p>
        </p:txBody>
      </p:sp>
      <p:sp>
        <p:nvSpPr>
          <p:cNvPr id="37"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8" name="Line"/>
          <p:cNvSpPr/>
          <p:nvPr/>
        </p:nvSpPr>
        <p:spPr>
          <a:xfrm>
            <a:off x="7725657" y="3671182"/>
            <a:ext cx="2869802" cy="2152351"/>
          </a:xfrm>
          <a:prstGeom prst="line">
            <a:avLst/>
          </a:prstGeom>
          <a:ln w="25400">
            <a:solidFill>
              <a:schemeClr val="accent3"/>
            </a:solidFill>
            <a:miter lim="400000"/>
            <a:headEnd type="arrow"/>
            <a:tailEnd type="arrow"/>
          </a:ln>
        </p:spPr>
        <p:txBody>
          <a:bodyPr lIns="42520" tIns="42520" rIns="42520" bIns="42520" anchor="ctr"/>
          <a:lstStyle/>
          <a:p>
            <a:pPr>
              <a:defRPr sz="2400"/>
            </a:pPr>
            <a:endParaRPr/>
          </a:p>
        </p:txBody>
      </p:sp>
      <p:pic>
        <p:nvPicPr>
          <p:cNvPr id="39" name="latex-image-22.pdf" descr="latex-image-22.pdf"/>
          <p:cNvPicPr>
            <a:picLocks noChangeAspect="1"/>
          </p:cNvPicPr>
          <p:nvPr/>
        </p:nvPicPr>
        <p:blipFill>
          <a:blip r:embed="rId17"/>
          <a:stretch>
            <a:fillRect/>
          </a:stretch>
        </p:blipFill>
        <p:spPr>
          <a:xfrm>
            <a:off x="3383200" y="5037042"/>
            <a:ext cx="552516" cy="151805"/>
          </a:xfrm>
          <a:prstGeom prst="rect">
            <a:avLst/>
          </a:prstGeom>
          <a:ln w="12700">
            <a:miter lim="400000"/>
          </a:ln>
        </p:spPr>
      </p:pic>
    </p:spTree>
    <p:extLst>
      <p:ext uri="{BB962C8B-B14F-4D97-AF65-F5344CB8AC3E}">
        <p14:creationId xmlns:p14="http://schemas.microsoft.com/office/powerpoint/2010/main" val="856130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highlight>
                  <a:srgbClr val="FFFF00"/>
                </a:highlight>
              </a:rPr>
              <a:t>How can we find lines in dataset using the parameter space?</a:t>
            </a:r>
          </a:p>
        </p:txBody>
      </p:sp>
    </p:spTree>
    <p:extLst>
      <p:ext uri="{BB962C8B-B14F-4D97-AF65-F5344CB8AC3E}">
        <p14:creationId xmlns:p14="http://schemas.microsoft.com/office/powerpoint/2010/main" val="30517655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1. Quantize the output parameter space to user defined bins- we will call this table the </a:t>
            </a:r>
            <a:r>
              <a:rPr lang="en-US" b="1" dirty="0"/>
              <a:t>accumulator table.</a:t>
            </a:r>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67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is the one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DD44C0F-F5D1-4EDE-BEE0-33DE067691D9}"/>
              </a:ext>
            </a:extLst>
          </p:cNvPr>
          <p:cNvSpPr>
            <a:spLocks noGrp="1"/>
          </p:cNvSpPr>
          <p:nvPr>
            <p:ph type="title"/>
          </p:nvPr>
        </p:nvSpPr>
        <p:spPr/>
        <p:txBody>
          <a:bodyPr>
            <a:normAutofit fontScale="90000"/>
          </a:bodyPr>
          <a:lstStyle/>
          <a:p>
            <a:r>
              <a:rPr lang="en-US" dirty="0"/>
              <a:t>Line fitting- Line fitting- linear least squares (LS): step by step example</a:t>
            </a:r>
          </a:p>
        </p:txBody>
      </p:sp>
      <p:grpSp>
        <p:nvGrpSpPr>
          <p:cNvPr id="4" name="Group 3">
            <a:extLst>
              <a:ext uri="{FF2B5EF4-FFF2-40B4-BE49-F238E27FC236}">
                <a16:creationId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4102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pPr marL="457200" lvl="1" indent="0">
              <a:buNone/>
            </a:pPr>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5" name="Line"/>
          <p:cNvSpPr/>
          <p:nvPr/>
        </p:nvSpPr>
        <p:spPr>
          <a:xfrm>
            <a:off x="7607431" y="2922183"/>
            <a:ext cx="4075520" cy="3044984"/>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1</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30543354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2</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7" name="Line"/>
          <p:cNvSpPr/>
          <p:nvPr/>
        </p:nvSpPr>
        <p:spPr>
          <a:xfrm>
            <a:off x="9144001" y="2971800"/>
            <a:ext cx="1479549" cy="3335665"/>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1</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1</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1</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17739103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2</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2</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7" name="Line"/>
          <p:cNvSpPr/>
          <p:nvPr/>
        </p:nvSpPr>
        <p:spPr>
          <a:xfrm flipH="1">
            <a:off x="8648699" y="2946797"/>
            <a:ext cx="2369254" cy="3338534"/>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a:t>1</a:t>
            </a:r>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a:t>1</a:t>
            </a:r>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a:t>1</a:t>
            </a:r>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a:t>1</a:t>
            </a:r>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1</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a:t>1</a:t>
            </a:r>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a:t>1</a:t>
            </a:r>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a:t>1</a:t>
            </a:r>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a:t>1</a:t>
            </a:r>
          </a:p>
        </p:txBody>
      </p:sp>
      <p:sp>
        <p:nvSpPr>
          <p:cNvPr id="97" name="TextBox 96"/>
          <p:cNvSpPr txBox="1"/>
          <p:nvPr/>
        </p:nvSpPr>
        <p:spPr>
          <a:xfrm>
            <a:off x="10097256" y="5390446"/>
            <a:ext cx="441482" cy="369332"/>
          </a:xfrm>
          <a:prstGeom prst="rect">
            <a:avLst/>
          </a:prstGeom>
          <a:noFill/>
        </p:spPr>
        <p:txBody>
          <a:bodyPr wrap="square" rtlCol="0">
            <a:spAutoFit/>
          </a:bodyPr>
          <a:lstStyle/>
          <a:p>
            <a:pPr algn="ctr"/>
            <a:r>
              <a:rPr lang="en-US" b="1" dirty="0"/>
              <a:t>1</a:t>
            </a:r>
          </a:p>
        </p:txBody>
      </p:sp>
      <p:sp>
        <p:nvSpPr>
          <p:cNvPr id="106" name="TextBox 10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36001333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2</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2</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2</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a:t>1</a:t>
            </a:r>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a:t>1</a:t>
            </a:r>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a:t>1</a:t>
            </a:r>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a:t>1</a:t>
            </a:r>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2</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a:t>1</a:t>
            </a:r>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a:t>1</a:t>
            </a:r>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a:t>1</a:t>
            </a:r>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a:t>1</a:t>
            </a:r>
          </a:p>
        </p:txBody>
      </p:sp>
      <p:sp>
        <p:nvSpPr>
          <p:cNvPr id="98" name="Line"/>
          <p:cNvSpPr/>
          <p:nvPr/>
        </p:nvSpPr>
        <p:spPr>
          <a:xfrm>
            <a:off x="7210424" y="3279672"/>
            <a:ext cx="3933825" cy="2930628"/>
          </a:xfrm>
          <a:prstGeom prst="line">
            <a:avLst/>
          </a:prstGeom>
          <a:ln w="25400">
            <a:solidFill>
              <a:schemeClr val="accent3"/>
            </a:solidFill>
            <a:miter lim="400000"/>
            <a:headEnd type="arrow"/>
            <a:tailEnd type="arrow"/>
          </a:ln>
        </p:spPr>
        <p:txBody>
          <a:bodyPr lIns="42520" tIns="42520" rIns="42520" bIns="42520" anchor="ctr"/>
          <a:lstStyle/>
          <a:p>
            <a:pPr>
              <a:defRPr sz="2400"/>
            </a:pPr>
            <a:endParaRPr/>
          </a:p>
        </p:txBody>
      </p:sp>
      <p:sp>
        <p:nvSpPr>
          <p:cNvPr id="99" name="TextBox 98"/>
          <p:cNvSpPr txBox="1"/>
          <p:nvPr/>
        </p:nvSpPr>
        <p:spPr>
          <a:xfrm>
            <a:off x="7376865" y="3418406"/>
            <a:ext cx="441482" cy="369332"/>
          </a:xfrm>
          <a:prstGeom prst="rect">
            <a:avLst/>
          </a:prstGeom>
          <a:noFill/>
        </p:spPr>
        <p:txBody>
          <a:bodyPr wrap="square" rtlCol="0">
            <a:spAutoFit/>
          </a:bodyPr>
          <a:lstStyle/>
          <a:p>
            <a:pPr algn="ctr"/>
            <a:r>
              <a:rPr lang="en-US" b="1" dirty="0"/>
              <a:t>1</a:t>
            </a:r>
          </a:p>
        </p:txBody>
      </p:sp>
      <p:sp>
        <p:nvSpPr>
          <p:cNvPr id="101" name="TextBox 100"/>
          <p:cNvSpPr txBox="1"/>
          <p:nvPr/>
        </p:nvSpPr>
        <p:spPr>
          <a:xfrm>
            <a:off x="7817520" y="3758703"/>
            <a:ext cx="441482" cy="369332"/>
          </a:xfrm>
          <a:prstGeom prst="rect">
            <a:avLst/>
          </a:prstGeom>
          <a:noFill/>
        </p:spPr>
        <p:txBody>
          <a:bodyPr wrap="square" rtlCol="0">
            <a:spAutoFit/>
          </a:bodyPr>
          <a:lstStyle/>
          <a:p>
            <a:pPr algn="ctr"/>
            <a:r>
              <a:rPr lang="en-US" b="1" dirty="0"/>
              <a:t>1</a:t>
            </a:r>
          </a:p>
        </p:txBody>
      </p:sp>
      <p:sp>
        <p:nvSpPr>
          <p:cNvPr id="102" name="TextBox 101"/>
          <p:cNvSpPr txBox="1"/>
          <p:nvPr/>
        </p:nvSpPr>
        <p:spPr>
          <a:xfrm>
            <a:off x="8278300" y="4074547"/>
            <a:ext cx="441482" cy="369332"/>
          </a:xfrm>
          <a:prstGeom prst="rect">
            <a:avLst/>
          </a:prstGeom>
          <a:noFill/>
        </p:spPr>
        <p:txBody>
          <a:bodyPr wrap="square" rtlCol="0">
            <a:spAutoFit/>
          </a:bodyPr>
          <a:lstStyle/>
          <a:p>
            <a:pPr algn="ctr"/>
            <a:r>
              <a:rPr lang="en-US" b="1" dirty="0"/>
              <a:t>1</a:t>
            </a:r>
          </a:p>
        </p:txBody>
      </p:sp>
      <p:sp>
        <p:nvSpPr>
          <p:cNvPr id="103" name="TextBox 102"/>
          <p:cNvSpPr txBox="1"/>
          <p:nvPr/>
        </p:nvSpPr>
        <p:spPr>
          <a:xfrm>
            <a:off x="8731628" y="4414456"/>
            <a:ext cx="441482" cy="369332"/>
          </a:xfrm>
          <a:prstGeom prst="rect">
            <a:avLst/>
          </a:prstGeom>
          <a:noFill/>
        </p:spPr>
        <p:txBody>
          <a:bodyPr wrap="square" rtlCol="0">
            <a:spAutoFit/>
          </a:bodyPr>
          <a:lstStyle/>
          <a:p>
            <a:pPr algn="ctr"/>
            <a:r>
              <a:rPr lang="en-US" b="1" dirty="0"/>
              <a:t>1</a:t>
            </a:r>
          </a:p>
        </p:txBody>
      </p:sp>
      <p:sp>
        <p:nvSpPr>
          <p:cNvPr id="104" name="TextBox 103"/>
          <p:cNvSpPr txBox="1"/>
          <p:nvPr/>
        </p:nvSpPr>
        <p:spPr>
          <a:xfrm>
            <a:off x="9637716" y="5067455"/>
            <a:ext cx="441482" cy="369332"/>
          </a:xfrm>
          <a:prstGeom prst="rect">
            <a:avLst/>
          </a:prstGeom>
          <a:noFill/>
        </p:spPr>
        <p:txBody>
          <a:bodyPr wrap="square" rtlCol="0">
            <a:spAutoFit/>
          </a:bodyPr>
          <a:lstStyle/>
          <a:p>
            <a:pPr algn="ctr"/>
            <a:r>
              <a:rPr lang="en-US" b="1" dirty="0"/>
              <a:t>1</a:t>
            </a:r>
          </a:p>
        </p:txBody>
      </p:sp>
      <p:sp>
        <p:nvSpPr>
          <p:cNvPr id="105" name="TextBox 104"/>
          <p:cNvSpPr txBox="1"/>
          <p:nvPr/>
        </p:nvSpPr>
        <p:spPr>
          <a:xfrm>
            <a:off x="10566946" y="5750431"/>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14406314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3. Threshold the accumulator table result by some TH and get the corresponding line parameters.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2</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2</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2</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a:t>1</a:t>
            </a:r>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a:t>1</a:t>
            </a:r>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a:t>1</a:t>
            </a:r>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a:t>1</a:t>
            </a:r>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2</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a:t>1</a:t>
            </a:r>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a:t>1</a:t>
            </a:r>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a:t>1</a:t>
            </a:r>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a:t>1</a:t>
            </a:r>
          </a:p>
        </p:txBody>
      </p:sp>
      <p:sp>
        <p:nvSpPr>
          <p:cNvPr id="99" name="TextBox 98"/>
          <p:cNvSpPr txBox="1"/>
          <p:nvPr/>
        </p:nvSpPr>
        <p:spPr>
          <a:xfrm>
            <a:off x="7376865" y="3418406"/>
            <a:ext cx="441482" cy="369332"/>
          </a:xfrm>
          <a:prstGeom prst="rect">
            <a:avLst/>
          </a:prstGeom>
          <a:noFill/>
        </p:spPr>
        <p:txBody>
          <a:bodyPr wrap="square" rtlCol="0">
            <a:spAutoFit/>
          </a:bodyPr>
          <a:lstStyle/>
          <a:p>
            <a:pPr algn="ctr"/>
            <a:r>
              <a:rPr lang="en-US" b="1" dirty="0"/>
              <a:t>1</a:t>
            </a:r>
          </a:p>
        </p:txBody>
      </p:sp>
      <p:sp>
        <p:nvSpPr>
          <p:cNvPr id="101" name="TextBox 100"/>
          <p:cNvSpPr txBox="1"/>
          <p:nvPr/>
        </p:nvSpPr>
        <p:spPr>
          <a:xfrm>
            <a:off x="7817520" y="3758703"/>
            <a:ext cx="441482" cy="369332"/>
          </a:xfrm>
          <a:prstGeom prst="rect">
            <a:avLst/>
          </a:prstGeom>
          <a:noFill/>
        </p:spPr>
        <p:txBody>
          <a:bodyPr wrap="square" rtlCol="0">
            <a:spAutoFit/>
          </a:bodyPr>
          <a:lstStyle/>
          <a:p>
            <a:pPr algn="ctr"/>
            <a:r>
              <a:rPr lang="en-US" b="1" dirty="0"/>
              <a:t>1</a:t>
            </a:r>
          </a:p>
        </p:txBody>
      </p:sp>
      <p:sp>
        <p:nvSpPr>
          <p:cNvPr id="102" name="TextBox 101"/>
          <p:cNvSpPr txBox="1"/>
          <p:nvPr/>
        </p:nvSpPr>
        <p:spPr>
          <a:xfrm>
            <a:off x="8278300" y="4074547"/>
            <a:ext cx="441482" cy="369332"/>
          </a:xfrm>
          <a:prstGeom prst="rect">
            <a:avLst/>
          </a:prstGeom>
          <a:noFill/>
        </p:spPr>
        <p:txBody>
          <a:bodyPr wrap="square" rtlCol="0">
            <a:spAutoFit/>
          </a:bodyPr>
          <a:lstStyle/>
          <a:p>
            <a:pPr algn="ctr"/>
            <a:r>
              <a:rPr lang="en-US" b="1" dirty="0"/>
              <a:t>1</a:t>
            </a:r>
          </a:p>
        </p:txBody>
      </p:sp>
      <p:sp>
        <p:nvSpPr>
          <p:cNvPr id="103" name="TextBox 102"/>
          <p:cNvSpPr txBox="1"/>
          <p:nvPr/>
        </p:nvSpPr>
        <p:spPr>
          <a:xfrm>
            <a:off x="8731628" y="4414456"/>
            <a:ext cx="441482" cy="369332"/>
          </a:xfrm>
          <a:prstGeom prst="rect">
            <a:avLst/>
          </a:prstGeom>
          <a:noFill/>
        </p:spPr>
        <p:txBody>
          <a:bodyPr wrap="square" rtlCol="0">
            <a:spAutoFit/>
          </a:bodyPr>
          <a:lstStyle/>
          <a:p>
            <a:pPr algn="ctr"/>
            <a:r>
              <a:rPr lang="en-US" b="1" dirty="0"/>
              <a:t>1</a:t>
            </a:r>
          </a:p>
        </p:txBody>
      </p:sp>
      <p:sp>
        <p:nvSpPr>
          <p:cNvPr id="104" name="TextBox 103"/>
          <p:cNvSpPr txBox="1"/>
          <p:nvPr/>
        </p:nvSpPr>
        <p:spPr>
          <a:xfrm>
            <a:off x="9637716" y="5067455"/>
            <a:ext cx="441482" cy="369332"/>
          </a:xfrm>
          <a:prstGeom prst="rect">
            <a:avLst/>
          </a:prstGeom>
          <a:noFill/>
        </p:spPr>
        <p:txBody>
          <a:bodyPr wrap="square" rtlCol="0">
            <a:spAutoFit/>
          </a:bodyPr>
          <a:lstStyle/>
          <a:p>
            <a:pPr algn="ctr"/>
            <a:r>
              <a:rPr lang="en-US" b="1" dirty="0"/>
              <a:t>1</a:t>
            </a:r>
          </a:p>
        </p:txBody>
      </p:sp>
      <p:sp>
        <p:nvSpPr>
          <p:cNvPr id="105" name="TextBox 104"/>
          <p:cNvSpPr txBox="1"/>
          <p:nvPr/>
        </p:nvSpPr>
        <p:spPr>
          <a:xfrm>
            <a:off x="10566946" y="5750431"/>
            <a:ext cx="441482" cy="369332"/>
          </a:xfrm>
          <a:prstGeom prst="rect">
            <a:avLst/>
          </a:prstGeom>
          <a:noFill/>
        </p:spPr>
        <p:txBody>
          <a:bodyPr wrap="square" rtlCol="0">
            <a:spAutoFit/>
          </a:bodyPr>
          <a:lstStyle/>
          <a:p>
            <a:pPr algn="ctr"/>
            <a:r>
              <a:rPr lang="en-US" b="1" dirty="0"/>
              <a:t>1</a:t>
            </a:r>
          </a:p>
        </p:txBody>
      </p:sp>
      <p:sp>
        <p:nvSpPr>
          <p:cNvPr id="6" name="Rounded Rectangle 5"/>
          <p:cNvSpPr/>
          <p:nvPr/>
        </p:nvSpPr>
        <p:spPr>
          <a:xfrm>
            <a:off x="9629985" y="4455598"/>
            <a:ext cx="449213" cy="32819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a:t>
            </a:r>
          </a:p>
        </p:txBody>
      </p:sp>
    </p:spTree>
    <p:extLst>
      <p:ext uri="{BB962C8B-B14F-4D97-AF65-F5344CB8AC3E}">
        <p14:creationId xmlns:p14="http://schemas.microsoft.com/office/powerpoint/2010/main" val="30022390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a:t>
            </a:r>
          </a:p>
        </p:txBody>
      </p:sp>
      <p:sp>
        <p:nvSpPr>
          <p:cNvPr id="5" name="Rounded Rectangle 4"/>
          <p:cNvSpPr/>
          <p:nvPr/>
        </p:nvSpPr>
        <p:spPr>
          <a:xfrm>
            <a:off x="609600" y="2025074"/>
            <a:ext cx="10267950" cy="2861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Build</a:t>
            </a:r>
            <a:r>
              <a:rPr lang="en-US" sz="2400" dirty="0">
                <a:solidFill>
                  <a:sysClr val="windowText" lastClr="000000"/>
                </a:solidFill>
                <a:latin typeface="Consolas" pitchFamily="49" charset="0"/>
              </a:rPr>
              <a:t> accumulator table.</a:t>
            </a:r>
          </a:p>
          <a:p>
            <a:r>
              <a:rPr lang="en-US" sz="2400" b="1" dirty="0">
                <a:solidFill>
                  <a:sysClr val="windowText" lastClr="000000"/>
                </a:solidFill>
                <a:latin typeface="Consolas" pitchFamily="49" charset="0"/>
              </a:rPr>
              <a:t>For</a:t>
            </a:r>
            <a:r>
              <a:rPr lang="en-US" sz="2400" dirty="0">
                <a:solidFill>
                  <a:sysClr val="windowText" lastClr="000000"/>
                </a:solidFill>
                <a:latin typeface="Consolas" pitchFamily="49" charset="0"/>
              </a:rPr>
              <a:t> each point in image space:</a:t>
            </a:r>
          </a:p>
          <a:p>
            <a:pPr lvl="1"/>
            <a:r>
              <a:rPr lang="en-US" sz="2400" b="1" dirty="0">
                <a:solidFill>
                  <a:sysClr val="windowText" lastClr="000000"/>
                </a:solidFill>
                <a:latin typeface="Consolas" pitchFamily="49" charset="0"/>
              </a:rPr>
              <a:t>find</a:t>
            </a:r>
            <a:r>
              <a:rPr lang="en-US" sz="2400" dirty="0">
                <a:solidFill>
                  <a:sysClr val="windowText" lastClr="000000"/>
                </a:solidFill>
                <a:latin typeface="Consolas" pitchFamily="49" charset="0"/>
              </a:rPr>
              <a:t> corresponding line in parameter space and   increment +1 the intersecting bins.</a:t>
            </a:r>
          </a:p>
          <a:p>
            <a:r>
              <a:rPr lang="en-US" sz="2400" b="1" dirty="0">
                <a:solidFill>
                  <a:sysClr val="windowText" lastClr="000000"/>
                </a:solidFill>
                <a:latin typeface="Consolas" pitchFamily="49" charset="0"/>
              </a:rPr>
              <a:t>Threshold</a:t>
            </a:r>
            <a:r>
              <a:rPr lang="en-US" sz="2400" dirty="0">
                <a:solidFill>
                  <a:sysClr val="windowText" lastClr="000000"/>
                </a:solidFill>
                <a:latin typeface="Consolas" pitchFamily="49" charset="0"/>
              </a:rPr>
              <a:t> the accumulator table result by some TH and get the corresponding line parameters.</a:t>
            </a:r>
          </a:p>
        </p:txBody>
      </p:sp>
    </p:spTree>
    <p:extLst>
      <p:ext uri="{BB962C8B-B14F-4D97-AF65-F5344CB8AC3E}">
        <p14:creationId xmlns:p14="http://schemas.microsoft.com/office/powerpoint/2010/main" val="856130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 pros &amp; cons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Pros:</a:t>
                </a:r>
              </a:p>
              <a:p>
                <a:pPr lvl="1"/>
                <a:r>
                  <a:rPr lang="en-US" dirty="0"/>
                  <a:t>Can detect multiple lines in image space.</a:t>
                </a:r>
              </a:p>
              <a:p>
                <a:pPr lvl="1"/>
                <a:r>
                  <a:rPr lang="en-US" dirty="0"/>
                  <a:t>can be extended to detect different parameterized curves (e.g.: circles, ellipsoids), and even un-parameterized curves (</a:t>
                </a:r>
                <a:r>
                  <a:rPr lang="en-US" b="1" dirty="0"/>
                  <a:t>generalized </a:t>
                </a:r>
                <a:r>
                  <a:rPr lang="en-US" b="1" dirty="0" err="1"/>
                  <a:t>hough</a:t>
                </a:r>
                <a:r>
                  <a:rPr lang="en-US" b="1" dirty="0"/>
                  <a:t> transform </a:t>
                </a:r>
                <a:r>
                  <a:rPr lang="en-US" dirty="0"/>
                  <a:t>[out of scope]- similar to template matching that will be covered later in course).</a:t>
                </a:r>
              </a:p>
              <a:p>
                <a:r>
                  <a:rPr lang="en-US" dirty="0"/>
                  <a:t>Cons:</a:t>
                </a:r>
              </a:p>
              <a:p>
                <a:pPr lvl="1"/>
                <a:r>
                  <a:rPr lang="en-US" dirty="0"/>
                  <a:t>For the shown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 parameter space, can’t detect vertical lines. </a:t>
                </a:r>
                <a:r>
                  <a:rPr lang="en-US" b="1" u="sng" dirty="0"/>
                  <a:t>Why?</a:t>
                </a:r>
              </a:p>
              <a:p>
                <a:pPr lvl="1"/>
                <a:r>
                  <a:rPr lang="en-US" dirty="0"/>
                  <a:t>Susceptive to noise. </a:t>
                </a:r>
                <a:r>
                  <a:rPr lang="en-US" b="1" u="sng" dirty="0"/>
                  <a:t>Why?</a:t>
                </a:r>
              </a:p>
              <a:p>
                <a:pPr lvl="1"/>
                <a:r>
                  <a:rPr lang="en-US" dirty="0"/>
                  <a:t>Computationally costly.</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79" t="-959" r="-207"/>
                </a:stretch>
              </a:blipFill>
            </p:spPr>
            <p:txBody>
              <a:bodyPr/>
              <a:lstStyle/>
              <a:p>
                <a:r>
                  <a:rPr lang="en-US">
                    <a:noFill/>
                  </a:rPr>
                  <a:t> </a:t>
                </a:r>
              </a:p>
            </p:txBody>
          </p:sp>
        </mc:Fallback>
      </mc:AlternateContent>
    </p:spTree>
    <p:extLst>
      <p:ext uri="{BB962C8B-B14F-4D97-AF65-F5344CB8AC3E}">
        <p14:creationId xmlns:p14="http://schemas.microsoft.com/office/powerpoint/2010/main" val="30836597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2625725"/>
            <a:ext cx="12191999"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4337538" y="2313630"/>
            <a:ext cx="5760871"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8496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3171143"/>
            <a:ext cx="12191999" cy="36573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4337538" y="2313630"/>
            <a:ext cx="5760871"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51957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4053386"/>
            <a:ext cx="12191999" cy="28046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4337538" y="2313630"/>
            <a:ext cx="6263858"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1038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62C7-6D78-49E5-A07F-65DA1E363133}"/>
              </a:ext>
            </a:extLst>
          </p:cNvPr>
          <p:cNvSpPr>
            <a:spLocks noGrp="1"/>
          </p:cNvSpPr>
          <p:nvPr>
            <p:ph type="title"/>
          </p:nvPr>
        </p:nvSpPr>
        <p:spPr/>
        <p:txBody>
          <a:bodyPr/>
          <a:lstStyle/>
          <a:p>
            <a:r>
              <a:rPr lang="en-US" dirty="0"/>
              <a:t>Side note: error /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1D311-F54E-4773-8CDF-C77050CB107E}"/>
                  </a:ext>
                </a:extLst>
              </p:cNvPr>
              <p:cNvSpPr>
                <a:spLocks noGrp="1"/>
              </p:cNvSpPr>
              <p:nvPr>
                <p:ph idx="1"/>
              </p:nvPr>
            </p:nvSpPr>
            <p:spPr>
              <a:xfrm>
                <a:off x="203200" y="762000"/>
                <a:ext cx="11785600" cy="6096000"/>
              </a:xfrm>
            </p:spPr>
            <p:txBody>
              <a:bodyPr>
                <a:normAutofit/>
              </a:bodyPr>
              <a:lstStyle/>
              <a:p>
                <a:r>
                  <a:rPr lang="en-US" dirty="0"/>
                  <a:t> </a:t>
                </a:r>
                <a:r>
                  <a:rPr lang="en-US" b="1" dirty="0"/>
                  <a:t>Error</a:t>
                </a:r>
                <a:r>
                  <a:rPr lang="en-US" dirty="0"/>
                  <a:t> (also known as </a:t>
                </a:r>
                <a:r>
                  <a:rPr lang="en-US" b="1" dirty="0"/>
                  <a:t>loss</a:t>
                </a:r>
                <a:r>
                  <a:rPr lang="en-US" dirty="0"/>
                  <a:t>) is a method of evaluating how well specific algorithm models the given data.</a:t>
                </a:r>
              </a:p>
              <a:p>
                <a:pPr lvl="1"/>
                <a:r>
                  <a:rPr lang="en-US" dirty="0"/>
                  <a:t>If predictions deviates too much from actual results, error would be high.</a:t>
                </a:r>
              </a:p>
              <a:p>
                <a:r>
                  <a:rPr lang="en-US" dirty="0"/>
                  <a:t>A popular error used a lot in CV and statistics is called </a:t>
                </a:r>
                <a:r>
                  <a:rPr lang="en-US" b="1" dirty="0"/>
                  <a:t>MSE </a:t>
                </a:r>
                <a:r>
                  <a:rPr lang="en-US" dirty="0"/>
                  <a:t>(mean square error, also known as </a:t>
                </a:r>
                <a:r>
                  <a:rPr lang="en-US" b="1" dirty="0"/>
                  <a:t>L2 loss </a:t>
                </a:r>
                <a:r>
                  <a:rPr lang="en-US" dirty="0"/>
                  <a:t>or </a:t>
                </a:r>
                <a:r>
                  <a:rPr lang="en-US" b="1" dirty="0"/>
                  <a:t>quadratic loss</a:t>
                </a:r>
                <a:r>
                  <a:rPr lang="en-US" dirty="0"/>
                  <a:t>).</a:t>
                </a:r>
                <a:endParaRPr lang="en-US" dirty="0">
                  <a:highlight>
                    <a:srgbClr val="FFFF00"/>
                  </a:highlight>
                </a:endParaRPr>
              </a:p>
              <a:p>
                <a:endParaRPr lang="en-US" dirty="0"/>
              </a:p>
              <a:p>
                <a:endParaRPr lang="en-US" dirty="0"/>
              </a:p>
              <a:p>
                <a:endParaRPr lang="en-US" dirty="0"/>
              </a:p>
              <a:p>
                <a:r>
                  <a:rPr lang="en-US" dirty="0"/>
                  <a:t>We need to find the set of variables that minimizes the error - </a:t>
                </a:r>
                <a:r>
                  <a:rPr lang="en-US" b="1" dirty="0"/>
                  <a:t>MMSE</a:t>
                </a:r>
                <a:r>
                  <a:rPr lang="en-US" dirty="0"/>
                  <a:t> (minimum mean square error).</a:t>
                </a:r>
              </a:p>
              <a:p>
                <a:r>
                  <a:rPr lang="en-US" dirty="0"/>
                  <a:t>Another variant of this error is </a:t>
                </a:r>
                <a:r>
                  <a:rPr lang="en-US" b="1" dirty="0"/>
                  <a:t>SSD (sum of square distances)</a:t>
                </a:r>
                <a:r>
                  <a:rPr lang="en-US" dirty="0"/>
                  <a:t> which is the same up to the scale factor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AAB1D311-F54E-4773-8CDF-C77050CB107E}"/>
                  </a:ext>
                </a:extLst>
              </p:cNvPr>
              <p:cNvSpPr>
                <a:spLocks noGrp="1" noRot="1" noChangeAspect="1" noMove="1" noResize="1" noEditPoints="1" noAdjustHandles="1" noChangeArrowheads="1" noChangeShapeType="1" noTextEdit="1"/>
              </p:cNvSpPr>
              <p:nvPr>
                <p:ph idx="1"/>
              </p:nvPr>
            </p:nvSpPr>
            <p:spPr>
              <a:xfrm>
                <a:off x="203200" y="762000"/>
                <a:ext cx="11785600" cy="6096000"/>
              </a:xfrm>
              <a:blipFill>
                <a:blip r:embed="rId3"/>
                <a:stretch>
                  <a:fillRect l="-931" t="-900"/>
                </a:stretch>
              </a:blipFill>
            </p:spPr>
            <p:txBody>
              <a:bodyPr/>
              <a:lstStyle/>
              <a:p>
                <a:r>
                  <a:rPr lang="en-US">
                    <a:noFill/>
                  </a:rPr>
                  <a:t> </a:t>
                </a:r>
              </a:p>
            </p:txBody>
          </p:sp>
        </mc:Fallback>
      </mc:AlternateContent>
      <p:sp>
        <p:nvSpPr>
          <p:cNvPr id="4" name="Rectangle: Rounded Corners 3">
            <a:extLst>
              <a:ext uri="{FF2B5EF4-FFF2-40B4-BE49-F238E27FC236}">
                <a16:creationId xmlns:a16="http://schemas.microsoft.com/office/drawing/2014/main" id="{C2F963D7-B56B-4532-A6C0-1EE3EA5075DD}"/>
              </a:ext>
            </a:extLst>
          </p:cNvPr>
          <p:cNvSpPr/>
          <p:nvPr/>
        </p:nvSpPr>
        <p:spPr>
          <a:xfrm>
            <a:off x="531404" y="3127542"/>
            <a:ext cx="4746651" cy="13402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0">
            <a:extLst>
              <a:ext uri="{FF2B5EF4-FFF2-40B4-BE49-F238E27FC236}">
                <a16:creationId xmlns:a16="http://schemas.microsoft.com/office/drawing/2014/main" id="{5562F2A5-8F73-4C5C-9EC9-2D8145460E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041" y="3250253"/>
            <a:ext cx="4405208" cy="110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5761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4969950"/>
            <a:ext cx="12191999" cy="1888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353263" y="4069616"/>
            <a:ext cx="8302956" cy="2505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41500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5064368"/>
            <a:ext cx="12191999" cy="1793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3540369" y="4069616"/>
            <a:ext cx="5115849" cy="2505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75131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5231092"/>
            <a:ext cx="12191999" cy="16269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104356" y="5124084"/>
            <a:ext cx="5115849" cy="12554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58924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5870576"/>
            <a:ext cx="12191999" cy="987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3445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6834554" y="5870576"/>
            <a:ext cx="5357445" cy="987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86926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83027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b="1"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11260865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 name="Image" descr="Image"/>
          <p:cNvPicPr>
            <a:picLocks noChangeAspect="1"/>
          </p:cNvPicPr>
          <p:nvPr/>
        </p:nvPicPr>
        <p:blipFill>
          <a:blip r:embed="rId2"/>
          <a:stretch>
            <a:fillRect/>
          </a:stretch>
        </p:blipFill>
        <p:spPr>
          <a:xfrm>
            <a:off x="6836888" y="2665392"/>
            <a:ext cx="4937742" cy="3867460"/>
          </a:xfrm>
          <a:prstGeom prst="rect">
            <a:avLst/>
          </a:prstGeom>
          <a:ln w="12700">
            <a:miter lim="400000"/>
          </a:ln>
        </p:spPr>
      </p:pic>
      <p:pic>
        <p:nvPicPr>
          <p:cNvPr id="534"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535"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536"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537"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sp>
        <p:nvSpPr>
          <p:cNvPr id="538"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539"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540" name="Line" descr="Line"/>
          <p:cNvPicPr>
            <a:picLocks/>
          </p:cNvPicPr>
          <p:nvPr/>
        </p:nvPicPr>
        <p:blipFill>
          <a:blip r:embed="rId7"/>
          <a:stretch>
            <a:fillRect/>
          </a:stretch>
        </p:blipFill>
        <p:spPr>
          <a:xfrm rot="14154307">
            <a:off x="2849313" y="2220642"/>
            <a:ext cx="285521" cy="202587"/>
          </a:xfrm>
          <a:prstGeom prst="rect">
            <a:avLst/>
          </a:prstGeom>
        </p:spPr>
      </p:pic>
      <p:pic>
        <p:nvPicPr>
          <p:cNvPr id="542" name="Line" descr="Line"/>
          <p:cNvPicPr>
            <a:picLocks/>
          </p:cNvPicPr>
          <p:nvPr/>
        </p:nvPicPr>
        <p:blipFill>
          <a:blip r:embed="rId8"/>
          <a:stretch>
            <a:fillRect/>
          </a:stretch>
        </p:blipFill>
        <p:spPr>
          <a:xfrm rot="18398650">
            <a:off x="3545618" y="2212914"/>
            <a:ext cx="296423" cy="202587"/>
          </a:xfrm>
          <a:prstGeom prst="rect">
            <a:avLst/>
          </a:prstGeom>
        </p:spPr>
      </p:pic>
      <p:pic>
        <p:nvPicPr>
          <p:cNvPr id="544" name="Line" descr="Line"/>
          <p:cNvPicPr>
            <a:picLocks/>
          </p:cNvPicPr>
          <p:nvPr/>
        </p:nvPicPr>
        <p:blipFill>
          <a:blip r:embed="rId9"/>
          <a:stretch>
            <a:fillRect/>
          </a:stretch>
        </p:blipFill>
        <p:spPr>
          <a:xfrm rot="3818335">
            <a:off x="2779421" y="1681365"/>
            <a:ext cx="290722" cy="202587"/>
          </a:xfrm>
          <a:prstGeom prst="rect">
            <a:avLst/>
          </a:prstGeom>
        </p:spPr>
      </p:pic>
      <p:pic>
        <p:nvPicPr>
          <p:cNvPr id="546" name="Line" descr="Line"/>
          <p:cNvPicPr>
            <a:picLocks/>
          </p:cNvPicPr>
          <p:nvPr/>
        </p:nvPicPr>
        <p:blipFill>
          <a:blip r:embed="rId10"/>
          <a:stretch>
            <a:fillRect/>
          </a:stretch>
        </p:blipFill>
        <p:spPr>
          <a:xfrm rot="7063589">
            <a:off x="1863488" y="1674409"/>
            <a:ext cx="305850" cy="202587"/>
          </a:xfrm>
          <a:prstGeom prst="rect">
            <a:avLst/>
          </a:prstGeom>
        </p:spPr>
      </p:pic>
      <p:sp>
        <p:nvSpPr>
          <p:cNvPr id="548"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549" name="latex-image-18.pdf" descr="latex-image-18.pdf"/>
          <p:cNvPicPr>
            <a:picLocks noChangeAspect="1"/>
          </p:cNvPicPr>
          <p:nvPr/>
        </p:nvPicPr>
        <p:blipFill>
          <a:blip r:embed="rId11"/>
          <a:stretch>
            <a:fillRect/>
          </a:stretch>
        </p:blipFill>
        <p:spPr>
          <a:xfrm>
            <a:off x="3393281" y="4054078"/>
            <a:ext cx="404813" cy="151805"/>
          </a:xfrm>
          <a:prstGeom prst="rect">
            <a:avLst/>
          </a:prstGeom>
          <a:ln w="12700">
            <a:miter lim="400000"/>
          </a:ln>
        </p:spPr>
      </p:pic>
      <p:sp>
        <p:nvSpPr>
          <p:cNvPr id="550"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551" name="a point becomes a wav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t>a point becomes a wave</a:t>
            </a:r>
          </a:p>
        </p:txBody>
      </p:sp>
      <p:sp>
        <p:nvSpPr>
          <p:cNvPr id="552"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553"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pic>
        <p:nvPicPr>
          <p:cNvPr id="554" name="latex-image-11.pdf" descr="latex-image-11.pdf"/>
          <p:cNvPicPr>
            <a:picLocks noChangeAspect="1"/>
          </p:cNvPicPr>
          <p:nvPr/>
        </p:nvPicPr>
        <p:blipFill>
          <a:blip r:embed="rId12"/>
          <a:stretch>
            <a:fillRect/>
          </a:stretch>
        </p:blipFill>
        <p:spPr>
          <a:xfrm>
            <a:off x="7520862" y="1861928"/>
            <a:ext cx="3569795" cy="303434"/>
          </a:xfrm>
          <a:prstGeom prst="rect">
            <a:avLst/>
          </a:prstGeom>
          <a:ln w="12700">
            <a:miter lim="400000"/>
          </a:ln>
        </p:spPr>
      </p:pic>
      <p:sp>
        <p:nvSpPr>
          <p:cNvPr id="555" name="parameters"/>
          <p:cNvSpPr txBox="1"/>
          <p:nvPr/>
        </p:nvSpPr>
        <p:spPr>
          <a:xfrm>
            <a:off x="7816357" y="1330926"/>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5"/>
                </a:solidFill>
              </a:defRPr>
            </a:lvl1pPr>
          </a:lstStyle>
          <a:p>
            <a:r>
              <a:t>parameters</a:t>
            </a:r>
          </a:p>
        </p:txBody>
      </p:sp>
      <p:pic>
        <p:nvPicPr>
          <p:cNvPr id="556" name="Line" descr="Line"/>
          <p:cNvPicPr>
            <a:picLocks/>
          </p:cNvPicPr>
          <p:nvPr/>
        </p:nvPicPr>
        <p:blipFill>
          <a:blip r:embed="rId13"/>
          <a:stretch>
            <a:fillRect/>
          </a:stretch>
        </p:blipFill>
        <p:spPr>
          <a:xfrm rot="12757950">
            <a:off x="8547888" y="2244525"/>
            <a:ext cx="693026" cy="151940"/>
          </a:xfrm>
          <a:prstGeom prst="rect">
            <a:avLst/>
          </a:prstGeom>
        </p:spPr>
      </p:pic>
      <p:pic>
        <p:nvPicPr>
          <p:cNvPr id="558" name="Line" descr="Line"/>
          <p:cNvPicPr>
            <a:picLocks/>
          </p:cNvPicPr>
          <p:nvPr/>
        </p:nvPicPr>
        <p:blipFill>
          <a:blip r:embed="rId8"/>
          <a:stretch>
            <a:fillRect/>
          </a:stretch>
        </p:blipFill>
        <p:spPr>
          <a:xfrm rot="18398650">
            <a:off x="9951181" y="2194372"/>
            <a:ext cx="296423" cy="202586"/>
          </a:xfrm>
          <a:prstGeom prst="rect">
            <a:avLst/>
          </a:prstGeom>
        </p:spPr>
      </p:pic>
      <p:pic>
        <p:nvPicPr>
          <p:cNvPr id="560" name="Line" descr="Line"/>
          <p:cNvPicPr>
            <a:picLocks/>
          </p:cNvPicPr>
          <p:nvPr/>
        </p:nvPicPr>
        <p:blipFill>
          <a:blip r:embed="rId14"/>
          <a:stretch>
            <a:fillRect/>
          </a:stretch>
        </p:blipFill>
        <p:spPr>
          <a:xfrm rot="19646030">
            <a:off x="10347602" y="2263945"/>
            <a:ext cx="779485" cy="151940"/>
          </a:xfrm>
          <a:prstGeom prst="rect">
            <a:avLst/>
          </a:prstGeom>
        </p:spPr>
      </p:pic>
      <p:sp>
        <p:nvSpPr>
          <p:cNvPr id="562" name="variables"/>
          <p:cNvSpPr txBox="1"/>
          <p:nvPr/>
        </p:nvSpPr>
        <p:spPr>
          <a:xfrm>
            <a:off x="9303782" y="23806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hueOff val="-554920"/>
                    <a:satOff val="-21482"/>
                    <a:lumOff val="-6228"/>
                  </a:schemeClr>
                </a:solidFill>
              </a:defRPr>
            </a:lvl1pPr>
          </a:lstStyle>
          <a:p>
            <a:r>
              <a:t>variables</a:t>
            </a:r>
          </a:p>
        </p:txBody>
      </p:sp>
      <p:pic>
        <p:nvPicPr>
          <p:cNvPr id="563" name="Line" descr="Line"/>
          <p:cNvPicPr>
            <a:picLocks/>
          </p:cNvPicPr>
          <p:nvPr/>
        </p:nvPicPr>
        <p:blipFill>
          <a:blip r:embed="rId15"/>
          <a:stretch>
            <a:fillRect/>
          </a:stretch>
        </p:blipFill>
        <p:spPr>
          <a:xfrm rot="3818335">
            <a:off x="9018296" y="1685031"/>
            <a:ext cx="290722" cy="202587"/>
          </a:xfrm>
          <a:prstGeom prst="rect">
            <a:avLst/>
          </a:prstGeom>
        </p:spPr>
      </p:pic>
      <p:pic>
        <p:nvPicPr>
          <p:cNvPr id="565" name="Line" descr="Line"/>
          <p:cNvPicPr>
            <a:picLocks/>
          </p:cNvPicPr>
          <p:nvPr/>
        </p:nvPicPr>
        <p:blipFill>
          <a:blip r:embed="rId16"/>
          <a:stretch>
            <a:fillRect/>
          </a:stretch>
        </p:blipFill>
        <p:spPr>
          <a:xfrm rot="7063589">
            <a:off x="7590394" y="1674619"/>
            <a:ext cx="305850" cy="202586"/>
          </a:xfrm>
          <a:prstGeom prst="rect">
            <a:avLst/>
          </a:prstGeom>
        </p:spPr>
      </p:pic>
      <p:pic>
        <p:nvPicPr>
          <p:cNvPr id="567" name="latex-image-10.pdf" descr="latex-image-10.pdf"/>
          <p:cNvPicPr>
            <a:picLocks noChangeAspect="1"/>
          </p:cNvPicPr>
          <p:nvPr/>
        </p:nvPicPr>
        <p:blipFill>
          <a:blip r:embed="rId17"/>
          <a:stretch>
            <a:fillRect/>
          </a:stretch>
        </p:blipFill>
        <p:spPr>
          <a:xfrm>
            <a:off x="7203886" y="2942332"/>
            <a:ext cx="214313" cy="223242"/>
          </a:xfrm>
          <a:prstGeom prst="rect">
            <a:avLst/>
          </a:prstGeom>
          <a:ln w="12700">
            <a:miter lim="400000"/>
          </a:ln>
        </p:spPr>
      </p:pic>
      <p:pic>
        <p:nvPicPr>
          <p:cNvPr id="568" name="latex-image-9.pdf" descr="latex-image-9.pdf"/>
          <p:cNvPicPr>
            <a:picLocks noChangeAspect="1"/>
          </p:cNvPicPr>
          <p:nvPr/>
        </p:nvPicPr>
        <p:blipFill>
          <a:blip r:embed="rId18"/>
          <a:stretch>
            <a:fillRect/>
          </a:stretch>
        </p:blipFill>
        <p:spPr>
          <a:xfrm>
            <a:off x="11214897" y="6024016"/>
            <a:ext cx="190501" cy="241102"/>
          </a:xfrm>
          <a:prstGeom prst="rect">
            <a:avLst/>
          </a:prstGeom>
          <a:ln w="12700">
            <a:miter lim="400000"/>
          </a:ln>
        </p:spPr>
      </p:pic>
      <mc:AlternateContent xmlns:mc="http://schemas.openxmlformats.org/markup-compatibility/2006" xmlns:a14="http://schemas.microsoft.com/office/drawing/2010/main">
        <mc:Choice Requires="a14">
          <p:sp>
            <p:nvSpPr>
              <p:cNvPr id="30" name="Title 1">
                <a:extLst>
                  <a:ext uri="{FF2B5EF4-FFF2-40B4-BE49-F238E27FC236}">
                    <a16:creationId xmlns:a16="http://schemas.microsoft.com/office/drawing/2014/main" id="{9AF23C75-2D00-4276-BB1E-407E366E9949}"/>
                  </a:ext>
                </a:extLst>
              </p:cNvPr>
              <p:cNvSpPr txBox="1">
                <a:spLocks/>
              </p:cNvSpPr>
              <p:nvPr/>
            </p:nvSpPr>
            <p:spPr>
              <a:xfrm>
                <a:off x="203200" y="0"/>
                <a:ext cx="11785600" cy="76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14:m>
                  <m:oMath xmlns:m="http://schemas.openxmlformats.org/officeDocument/2006/math">
                    <m:r>
                      <a:rPr lang="en-US" i="1" smtClean="0">
                        <a:latin typeface="Cambria Math"/>
                      </a:rPr>
                      <m:t>(</m:t>
                    </m:r>
                    <m:r>
                      <a:rPr lang="en-US" i="1" smtClean="0">
                        <a:latin typeface="Cambria Math"/>
                      </a:rPr>
                      <m:t>𝝆</m:t>
                    </m:r>
                    <m:r>
                      <a:rPr lang="en-US" i="1" smtClean="0">
                        <a:latin typeface="Cambria Math"/>
                      </a:rPr>
                      <m:t>,</m:t>
                    </m:r>
                    <m:r>
                      <a:rPr lang="en-US" i="1" smtClean="0">
                        <a:latin typeface="Cambria Math"/>
                      </a:rPr>
                      <m:t>𝜽</m:t>
                    </m:r>
                    <m:r>
                      <a:rPr lang="en-US" i="1" smtClean="0">
                        <a:latin typeface="Cambria Math"/>
                      </a:rPr>
                      <m:t>)</m:t>
                    </m:r>
                  </m:oMath>
                </a14:m>
                <a:r>
                  <a:rPr lang="en-US" dirty="0"/>
                  <a:t> parameter space</a:t>
                </a:r>
              </a:p>
            </p:txBody>
          </p:sp>
        </mc:Choice>
        <mc:Fallback xmlns="">
          <p:sp>
            <p:nvSpPr>
              <p:cNvPr id="30" name="Title 1">
                <a:extLst>
                  <a:ext uri="{FF2B5EF4-FFF2-40B4-BE49-F238E27FC236}">
                    <a16:creationId xmlns:a16="http://schemas.microsoft.com/office/drawing/2014/main" id="{9AF23C75-2D00-4276-BB1E-407E366E9949}"/>
                  </a:ext>
                </a:extLst>
              </p:cNvPr>
              <p:cNvSpPr txBox="1">
                <a:spLocks noRot="1" noChangeAspect="1" noMove="1" noResize="1" noEditPoints="1" noAdjustHandles="1" noChangeArrowheads="1" noChangeShapeType="1" noTextEdit="1"/>
              </p:cNvSpPr>
              <p:nvPr/>
            </p:nvSpPr>
            <p:spPr>
              <a:xfrm>
                <a:off x="203200" y="0"/>
                <a:ext cx="11785600" cy="762000"/>
              </a:xfrm>
              <a:prstGeom prst="rect">
                <a:avLst/>
              </a:prstGeom>
              <a:blipFill>
                <a:blip r:embed="rId19"/>
                <a:stretch>
                  <a:fillRect t="-4000" b="-2240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DB66F67-D1D3-46EC-9EB9-13267E15E9E3}"/>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344809499"/>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flipH="1">
            <a:off x="3317023" y="3557894"/>
            <a:ext cx="1" cy="1876577"/>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Line"/>
          <p:cNvSpPr/>
          <p:nvPr/>
        </p:nvSpPr>
        <p:spPr>
          <a:xfrm>
            <a:off x="2870778" y="4596381"/>
            <a:ext cx="476045" cy="9155"/>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2" name="Circle"/>
          <p:cNvSpPr/>
          <p:nvPr/>
        </p:nvSpPr>
        <p:spPr>
          <a:xfrm>
            <a:off x="7091985" y="4223742"/>
            <a:ext cx="105181"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3"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24"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5"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47"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8"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49"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50"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51"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52"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53"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54" name="Line" descr="Line"/>
          <p:cNvPicPr>
            <a:picLocks/>
          </p:cNvPicPr>
          <p:nvPr/>
        </p:nvPicPr>
        <p:blipFill>
          <a:blip r:embed="rId8"/>
          <a:stretch>
            <a:fillRect/>
          </a:stretch>
        </p:blipFill>
        <p:spPr>
          <a:xfrm rot="14154307">
            <a:off x="2849313" y="2220642"/>
            <a:ext cx="285521" cy="202587"/>
          </a:xfrm>
          <a:prstGeom prst="rect">
            <a:avLst/>
          </a:prstGeom>
        </p:spPr>
      </p:pic>
      <p:pic>
        <p:nvPicPr>
          <p:cNvPr id="55" name="Line" descr="Line"/>
          <p:cNvPicPr>
            <a:picLocks/>
          </p:cNvPicPr>
          <p:nvPr/>
        </p:nvPicPr>
        <p:blipFill>
          <a:blip r:embed="rId9"/>
          <a:stretch>
            <a:fillRect/>
          </a:stretch>
        </p:blipFill>
        <p:spPr>
          <a:xfrm rot="18398650">
            <a:off x="3545618" y="2212914"/>
            <a:ext cx="296423" cy="202587"/>
          </a:xfrm>
          <a:prstGeom prst="rect">
            <a:avLst/>
          </a:prstGeom>
        </p:spPr>
      </p:pic>
      <p:pic>
        <p:nvPicPr>
          <p:cNvPr id="56" name="Line" descr="Line"/>
          <p:cNvPicPr>
            <a:picLocks/>
          </p:cNvPicPr>
          <p:nvPr/>
        </p:nvPicPr>
        <p:blipFill>
          <a:blip r:embed="rId10"/>
          <a:stretch>
            <a:fillRect/>
          </a:stretch>
        </p:blipFill>
        <p:spPr>
          <a:xfrm rot="3818335">
            <a:off x="2779421" y="1681365"/>
            <a:ext cx="290722" cy="202587"/>
          </a:xfrm>
          <a:prstGeom prst="rect">
            <a:avLst/>
          </a:prstGeom>
        </p:spPr>
      </p:pic>
      <p:pic>
        <p:nvPicPr>
          <p:cNvPr id="57" name="Line" descr="Line"/>
          <p:cNvPicPr>
            <a:picLocks/>
          </p:cNvPicPr>
          <p:nvPr/>
        </p:nvPicPr>
        <p:blipFill>
          <a:blip r:embed="rId11"/>
          <a:stretch>
            <a:fillRect/>
          </a:stretch>
        </p:blipFill>
        <p:spPr>
          <a:xfrm rot="7063589">
            <a:off x="1863488" y="1674409"/>
            <a:ext cx="305850" cy="202587"/>
          </a:xfrm>
          <a:prstGeom prst="rect">
            <a:avLst/>
          </a:prstGeom>
        </p:spPr>
      </p:pic>
      <p:sp>
        <p:nvSpPr>
          <p:cNvPr id="58"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59"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60"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61"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62"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63"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64" name="Line"/>
          <p:cNvSpPr/>
          <p:nvPr/>
        </p:nvSpPr>
        <p:spPr>
          <a:xfrm>
            <a:off x="1952455" y="3244464"/>
            <a:ext cx="2721669" cy="2024288"/>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65" name="Line"/>
          <p:cNvSpPr/>
          <p:nvPr/>
        </p:nvSpPr>
        <p:spPr>
          <a:xfrm flipV="1">
            <a:off x="2870779" y="4258882"/>
            <a:ext cx="449999" cy="337499"/>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66" name="Circle"/>
          <p:cNvSpPr/>
          <p:nvPr/>
        </p:nvSpPr>
        <p:spPr>
          <a:xfrm>
            <a:off x="8175454" y="4077877"/>
            <a:ext cx="105181"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67" name="Connection Line"/>
          <p:cNvSpPr/>
          <p:nvPr/>
        </p:nvSpPr>
        <p:spPr>
          <a:xfrm>
            <a:off x="3164699" y="4386785"/>
            <a:ext cx="161538" cy="209151"/>
          </a:xfrm>
          <a:custGeom>
            <a:avLst/>
            <a:gdLst/>
            <a:ahLst/>
            <a:cxnLst>
              <a:cxn ang="0">
                <a:pos x="wd2" y="hd2"/>
              </a:cxn>
              <a:cxn ang="5400000">
                <a:pos x="wd2" y="hd2"/>
              </a:cxn>
              <a:cxn ang="10800000">
                <a:pos x="wd2" y="hd2"/>
              </a:cxn>
              <a:cxn ang="16200000">
                <a:pos x="wd2" y="hd2"/>
              </a:cxn>
            </a:cxnLst>
            <a:rect l="0" t="0" r="r" b="b"/>
            <a:pathLst>
              <a:path w="18869" h="21600" extrusionOk="0">
                <a:moveTo>
                  <a:pt x="17711" y="21600"/>
                </a:moveTo>
                <a:cubicBezTo>
                  <a:pt x="21600" y="8292"/>
                  <a:pt x="15696" y="1092"/>
                  <a:pt x="0" y="0"/>
                </a:cubicBezTo>
              </a:path>
            </a:pathLst>
          </a:custGeom>
          <a:ln w="25400">
            <a:solidFill>
              <a:schemeClr val="accent5"/>
            </a:solidFill>
            <a:miter lim="400000"/>
          </a:ln>
        </p:spPr>
        <p:txBody>
          <a:bodyPr lIns="76535" tIns="38268" rIns="76535" bIns="38268"/>
          <a:lstStyle/>
          <a:p>
            <a:endParaRPr/>
          </a:p>
        </p:txBody>
      </p:sp>
      <p:pic>
        <p:nvPicPr>
          <p:cNvPr id="68"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69"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70"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5374</TotalTime>
  <Words>11697</Words>
  <Application>Microsoft Office PowerPoint</Application>
  <PresentationFormat>Widescreen</PresentationFormat>
  <Paragraphs>1606</Paragraphs>
  <Slides>111</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Arial</vt:lpstr>
      <vt:lpstr>Calibri</vt:lpstr>
      <vt:lpstr>Calibri Light (Headings)</vt:lpstr>
      <vt:lpstr>Cambria Math</vt:lpstr>
      <vt:lpstr>Consolas</vt:lpstr>
      <vt:lpstr>Helvetica</vt:lpstr>
      <vt:lpstr>class_layout</vt:lpstr>
      <vt:lpstr>Curve fitting</vt:lpstr>
      <vt:lpstr>References</vt:lpstr>
      <vt:lpstr>TOC</vt:lpstr>
      <vt:lpstr>Some motivation</vt:lpstr>
      <vt:lpstr>Some motivation</vt:lpstr>
      <vt:lpstr>What is curve fitting</vt:lpstr>
      <vt:lpstr>TOC</vt:lpstr>
      <vt:lpstr>Line fitting- Line fitting- linear least squares (LS): step by step example</vt:lpstr>
      <vt:lpstr>Side note: error / loss</vt:lpstr>
      <vt:lpstr>Line fitting- Line fitting- linear least squares (LS): step by step example</vt:lpstr>
      <vt:lpstr>Line fitting- Line fitting- linear least squares (LS): step by step example</vt:lpstr>
      <vt:lpstr>Line fitting- linear least squares (LS): step by step example</vt:lpstr>
      <vt:lpstr>Line fitting- linear least squares (LS): step by step example</vt:lpstr>
      <vt:lpstr>Line fitting- linear least squares (LS): step by step example</vt:lpstr>
      <vt:lpstr>Line fitting- linear least squares (LS): step by step example</vt:lpstr>
      <vt:lpstr>Line fitting- linear least squares (LS): step by step example</vt:lpstr>
      <vt:lpstr>Line fitting - Line fitting - linear LS in matrix form</vt:lpstr>
      <vt:lpstr>Line fitting - linear LS in matrix form</vt:lpstr>
      <vt:lpstr>Line fitting - linear LS in matrix form</vt:lpstr>
      <vt:lpstr>Line fitting - linear LS in matrix form</vt:lpstr>
      <vt:lpstr>Line fitting - linear LS in matrix form</vt:lpstr>
      <vt:lpstr>Line fitting - linear LS in matrix form</vt:lpstr>
      <vt:lpstr>Line fitting - linear LS in matrix form</vt:lpstr>
      <vt:lpstr>Line fitting - linear LS in matrix form</vt:lpstr>
      <vt:lpstr>Line fitting - linear LS in matrix form</vt:lpstr>
      <vt:lpstr>Line fitting - linear LS in matrix form</vt:lpstr>
      <vt:lpstr>Line fitting - linear LS in matrix form</vt:lpstr>
      <vt:lpstr>Side note: pseudoinverse</vt:lpstr>
      <vt:lpstr>PowerPoint Presentation</vt:lpstr>
      <vt:lpstr>Problem 1: Linear LS with vertical data</vt:lpstr>
      <vt:lpstr>Problem 1: Linear LS with vertical data</vt:lpstr>
      <vt:lpstr>TOC</vt:lpstr>
      <vt:lpstr>Line fitting- linear total least squares</vt:lpstr>
      <vt:lpstr>Line fitting- Line fitting- Linear TLS</vt:lpstr>
      <vt:lpstr>Line fitting- Linear TLS</vt:lpstr>
      <vt:lpstr>Line fitting- Linear TLS</vt:lpstr>
      <vt:lpstr>Line fitting- Linear TLS</vt:lpstr>
      <vt:lpstr>Line fitting- Linear TLS</vt:lpstr>
      <vt:lpstr>Line fitting- Linear TLS</vt:lpstr>
      <vt:lpstr>Line fitting- Linear TLS</vt:lpstr>
      <vt:lpstr>Line fitting- Linear TLS</vt:lpstr>
      <vt:lpstr>Line fitting- Linear TLS</vt:lpstr>
      <vt:lpstr>Line fitting- Linear TLS</vt:lpstr>
      <vt:lpstr>Line fitting- Linear TLS</vt:lpstr>
      <vt:lpstr>Line fitting- Linear TLS</vt:lpstr>
      <vt:lpstr>Line fitting- Linear TLS -the minimization problem</vt:lpstr>
      <vt:lpstr>Line fitting- Linear TLS with SVD</vt:lpstr>
      <vt:lpstr>TOC</vt:lpstr>
      <vt:lpstr> linear LS</vt:lpstr>
      <vt:lpstr>LS</vt:lpstr>
      <vt:lpstr>Problem 2: LS with outliers datapoints</vt:lpstr>
      <vt:lpstr>Problem 2: LS with outliers datapoints</vt:lpstr>
      <vt:lpstr>TOC</vt:lpstr>
      <vt:lpstr>RANSAC</vt:lpstr>
      <vt:lpstr>RANSAC algorithm</vt:lpstr>
      <vt:lpstr>RANSAC algorithm - step by step - 1</vt:lpstr>
      <vt:lpstr>RANSAC algorithm - step by step - 2</vt:lpstr>
      <vt:lpstr>RANSAC algorithm - step by step - 3</vt:lpstr>
      <vt:lpstr>RANSAC algorithm - step by step - 4</vt:lpstr>
      <vt:lpstr>RANSAC algorithm - step by step - 0</vt:lpstr>
      <vt:lpstr>RANSAC convergence </vt:lpstr>
      <vt:lpstr>RANSAC convergence </vt:lpstr>
      <vt:lpstr>TOC</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Parameter space- what for?</vt:lpstr>
      <vt:lpstr>Parameter space- what for?</vt:lpstr>
      <vt:lpstr>Parameter space- what for?</vt:lpstr>
      <vt:lpstr>Parameter space- what for?</vt:lpstr>
      <vt:lpstr>Parameter space- what for?</vt:lpstr>
      <vt:lpstr>Parameter space- what for?</vt:lpstr>
      <vt:lpstr>Parameter space- what for?</vt:lpstr>
      <vt:lpstr>Hough transform</vt:lpstr>
      <vt:lpstr>Hough transform- pros &amp; cons</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TOC</vt:lpstr>
      <vt:lpstr>PowerPoint Presentation</vt:lpstr>
      <vt:lpstr>(ρ,θ) parameter space</vt:lpstr>
      <vt:lpstr>(ρ,θ) parameter space</vt:lpstr>
      <vt:lpstr>(ρ,θ) parameter space</vt:lpstr>
      <vt:lpstr>(ρ,θ) parameter space</vt:lpstr>
      <vt:lpstr>(ρ,θ) parameter space</vt:lpstr>
      <vt:lpstr>(ρ,θ) parameter space</vt:lpstr>
      <vt:lpstr>Notes on (ρ,θ) parameter space</vt:lpstr>
      <vt:lpstr>(ρ,θ) parameter space</vt:lpstr>
      <vt:lpstr>(ρ,θ) parameter space</vt:lpstr>
      <vt:lpstr>(ρ,θ) parameter space</vt:lpstr>
      <vt:lpstr>(ρ,θ) parameter space</vt:lpstr>
      <vt:lpstr>Hough transform algorithm stays the same!</vt:lpstr>
      <vt:lpstr>Hough transform- pros &amp; cons</vt:lpstr>
      <vt:lpstr>Hough transform noise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Curve fitting</dc:title>
  <dc:creator> </dc:creator>
  <cp:lastModifiedBy> </cp:lastModifiedBy>
  <cp:revision>156</cp:revision>
  <dcterms:created xsi:type="dcterms:W3CDTF">2019-08-07T13:55:19Z</dcterms:created>
  <dcterms:modified xsi:type="dcterms:W3CDTF">2020-02-28T17:25:54Z</dcterms:modified>
</cp:coreProperties>
</file>